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311" r:id="rId3"/>
    <p:sldId id="312" r:id="rId4"/>
    <p:sldId id="314" r:id="rId5"/>
    <p:sldId id="278" r:id="rId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INA" initials="u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4660"/>
  </p:normalViewPr>
  <p:slideViewPr>
    <p:cSldViewPr snapToGrid="0">
      <p:cViewPr varScale="1">
        <p:scale>
          <a:sx n="57" d="100"/>
          <a:sy n="57" d="100"/>
        </p:scale>
        <p:origin x="42" y="4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69" d="100"/>
          <a:sy n="69" d="100"/>
        </p:scale>
        <p:origin x="-2672" y="-10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AB2072-C2BD-8548-8880-6F5FADDB6C2C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E5A786-2A81-6944-8E5D-2F3D0F7379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2972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94C540-2414-471D-8782-0753B6EC7706}" type="datetimeFigureOut">
              <a:rPr lang="zh-CN" altLang="en-US" smtClean="0"/>
              <a:pPr/>
              <a:t>2016/11/1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3157E-4091-45C6-A23D-6979AC52C26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3814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Slide 1</a:t>
            </a:r>
            <a:r>
              <a:rPr lang="en-US" altLang="zh-CN" baseline="0" dirty="0" smtClean="0"/>
              <a:t> : </a:t>
            </a:r>
            <a:r>
              <a:rPr lang="zh-CN" altLang="en-US" dirty="0" smtClean="0"/>
              <a:t>自我介绍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3157E-4091-45C6-A23D-6979AC52C265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52315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3157E-4091-45C6-A23D-6979AC52C265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243435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3157E-4091-45C6-A23D-6979AC52C265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60869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3157E-4091-45C6-A23D-6979AC52C265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37932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 smtClean="0"/>
              <a:t>Slide 25</a:t>
            </a:r>
            <a:r>
              <a:rPr lang="en-US" altLang="zh-CN" baseline="0" dirty="0" smtClean="0"/>
              <a:t> : </a:t>
            </a:r>
            <a:r>
              <a:rPr lang="zh-CN" altLang="en-US" baseline="0" dirty="0" smtClean="0"/>
              <a:t>致谢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3157E-4091-45C6-A23D-6979AC52C265}" type="slidenum">
              <a:rPr lang="zh-CN" altLang="en-US" smtClean="0"/>
              <a:pPr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7977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08F5CD-5F98-4216-9063-5A29BA3B52D1}" type="datetime1">
              <a:rPr lang="zh-CN" altLang="en-US" smtClean="0"/>
              <a:t>2016/11/1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2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12EFF-C2C8-4AF5-B730-A4DDC2E0D5C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4660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C0142-010F-4619-8CC3-B36016BC5D91}" type="datetime1">
              <a:rPr lang="zh-CN" altLang="en-US" smtClean="0"/>
              <a:t>2016/11/1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2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12EFF-C2C8-4AF5-B730-A4DDC2E0D5C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1129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8AC45-9566-4761-85C1-F525CBDF1C83}" type="datetime1">
              <a:rPr lang="zh-CN" altLang="en-US" smtClean="0"/>
              <a:t>2016/11/1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2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12EFF-C2C8-4AF5-B730-A4DDC2E0D5C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7375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F6704-7B92-4964-A7E7-5815462EB193}" type="datetime1">
              <a:rPr lang="zh-CN" altLang="en-US" smtClean="0"/>
              <a:t>2016/11/1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2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12EFF-C2C8-4AF5-B730-A4DDC2E0D5C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5254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B1DB5C-BF70-4037-8D10-E5FD71417D77}" type="datetime1">
              <a:rPr lang="zh-CN" altLang="en-US" smtClean="0"/>
              <a:t>2016/11/1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2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12EFF-C2C8-4AF5-B730-A4DDC2E0D5C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2606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CF01B-B598-4E68-AD12-2EB33E4600B9}" type="datetime1">
              <a:rPr lang="zh-CN" altLang="en-US" smtClean="0"/>
              <a:t>2016/11/1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2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12EFF-C2C8-4AF5-B730-A4DDC2E0D5C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5803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C6A461-5922-4E7B-BC49-FE4AF2A36F02}" type="datetime1">
              <a:rPr lang="zh-CN" altLang="en-US" smtClean="0"/>
              <a:t>2016/11/1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2</a:t>
            </a: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12EFF-C2C8-4AF5-B730-A4DDC2E0D5C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3589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330F0-0B03-4E40-965B-303DC8B4F354}" type="datetime1">
              <a:rPr lang="zh-CN" altLang="en-US" smtClean="0"/>
              <a:t>2016/11/1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2</a:t>
            </a: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12EFF-C2C8-4AF5-B730-A4DDC2E0D5C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74814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ED8706-FE8A-4FF3-8333-300CC02DE822}" type="datetime1">
              <a:rPr lang="zh-CN" altLang="en-US" smtClean="0"/>
              <a:t>2016/11/1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2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12EFF-C2C8-4AF5-B730-A4DDC2E0D5C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34625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6A23D-A559-42AA-89AC-1E7FCF82C960}" type="datetime1">
              <a:rPr lang="zh-CN" altLang="en-US" smtClean="0"/>
              <a:t>2016/11/1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2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12EFF-C2C8-4AF5-B730-A4DDC2E0D5C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1173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DA04A-DB91-4F63-AC8D-BF076302109D}" type="datetime1">
              <a:rPr lang="zh-CN" altLang="en-US" smtClean="0"/>
              <a:t>2016/11/1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2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E12EFF-C2C8-4AF5-B730-A4DDC2E0D5C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48768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2E533-82E6-4816-B20F-307CE7E6FA31}" type="datetime1">
              <a:rPr lang="zh-CN" altLang="en-US" smtClean="0"/>
              <a:t>2016/11/1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 smtClean="0"/>
              <a:t>2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E12EFF-C2C8-4AF5-B730-A4DDC2E0D5C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92836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charset="2"/>
        <a:buChar char="²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charset="2"/>
        <a:buChar char="ü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charset="2"/>
        <a:buChar char="v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upload.wikimedia.org/wikipedia/zh/thumb/e/ec/Tsinghua_University_Logo.svg/387px-Tsinghua_University_Logo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9125" y="546643"/>
            <a:ext cx="1146301" cy="1146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www.ncmmsc.org/CIPS-ParsEval-2009/images/CSLT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2048" y="487135"/>
            <a:ext cx="1653853" cy="1205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矩形 8"/>
          <p:cNvSpPr/>
          <p:nvPr/>
        </p:nvSpPr>
        <p:spPr>
          <a:xfrm>
            <a:off x="855175" y="2374810"/>
            <a:ext cx="105007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4000" b="1" smtClean="0">
                <a:latin typeface="Cambria" panose="02040503050406030204" pitchFamily="18" charset="0"/>
                <a:ea typeface="华文楷体" panose="02010600040101010101" pitchFamily="2" charset="-122"/>
              </a:rPr>
              <a:t>Bi-monthly Report</a:t>
            </a:r>
            <a:endParaRPr lang="zh-CN" altLang="en-US" sz="4000" i="1" dirty="0">
              <a:solidFill>
                <a:srgbClr val="FF0000"/>
              </a:solidFill>
              <a:ea typeface="华文楷体" panose="02010600040101010101" pitchFamily="2" charset="-122"/>
            </a:endParaRPr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1533525" y="3106866"/>
            <a:ext cx="9144000" cy="3293934"/>
          </a:xfrm>
        </p:spPr>
        <p:txBody>
          <a:bodyPr>
            <a:normAutofit/>
          </a:bodyPr>
          <a:lstStyle/>
          <a:p>
            <a:endParaRPr lang="en-US" altLang="zh-CN" sz="3100" b="1" dirty="0" smtClean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en-US" altLang="zh-CN" sz="2800" b="1" dirty="0" err="1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Yixiang</a:t>
            </a:r>
            <a:r>
              <a:rPr lang="en-US" altLang="zh-CN" sz="2800" b="1" dirty="0" smtClean="0">
                <a:latin typeface="Cambria Math" panose="02040503050406030204" pitchFamily="18" charset="0"/>
                <a:ea typeface="Cambria Math" panose="02040503050406030204" pitchFamily="18" charset="0"/>
                <a:cs typeface="Times New Roman" panose="02020603050405020304" pitchFamily="18" charset="0"/>
              </a:rPr>
              <a:t> Chen</a:t>
            </a:r>
            <a:endParaRPr lang="en-US" altLang="zh-CN" sz="2800" b="1" dirty="0" smtClean="0">
              <a:latin typeface="Cambria Math" panose="02040503050406030204" pitchFamily="18" charset="0"/>
              <a:ea typeface="Cambria Math" panose="02040503050406030204" pitchFamily="18" charset="0"/>
              <a:cs typeface="Times New Roman" panose="02020603050405020304" pitchFamily="18" charset="0"/>
            </a:endParaRPr>
          </a:p>
          <a:p>
            <a:r>
              <a:rPr lang="en-US" altLang="zh-CN" sz="2000" dirty="0" smtClean="0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CSLT / RIIT</a:t>
            </a:r>
          </a:p>
          <a:p>
            <a:r>
              <a:rPr lang="en-US" altLang="zh-CN" sz="2000" dirty="0" smtClean="0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Tsinghua University</a:t>
            </a:r>
          </a:p>
          <a:p>
            <a:endParaRPr lang="en-US" altLang="zh-CN" sz="2000" dirty="0" smtClean="0"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000" i="1" dirty="0" smtClean="0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Nov. 1, 2016</a:t>
            </a:r>
            <a:endParaRPr lang="en-US" altLang="zh-CN" sz="2000" i="1" dirty="0"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endParaRPr lang="en-US" altLang="zh-CN" sz="2200" dirty="0" smtClean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endParaRPr lang="en-US" altLang="zh-CN" sz="2200" dirty="0" smtClean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endParaRPr lang="en-US" dirty="0" smtClean="0">
              <a:latin typeface="Cambria" panose="02040503050406030204" pitchFamily="18" charset="0"/>
            </a:endParaRPr>
          </a:p>
          <a:p>
            <a:endParaRPr lang="en-US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2402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内容占位符 2"/>
          <p:cNvSpPr txBox="1">
            <a:spLocks/>
          </p:cNvSpPr>
          <p:nvPr/>
        </p:nvSpPr>
        <p:spPr>
          <a:xfrm>
            <a:off x="857171" y="333223"/>
            <a:ext cx="8939972" cy="62591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charset="2"/>
              <a:buChar char="²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charset="2"/>
              <a:buChar char="ü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charset="2"/>
              <a:buChar char="v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32000" lv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sz="3600" dirty="0" smtClean="0"/>
              <a:t> Summary of The Past </a:t>
            </a:r>
          </a:p>
          <a:p>
            <a:pPr marL="889200"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sz="3200" dirty="0"/>
              <a:t> </a:t>
            </a:r>
            <a:r>
              <a:rPr lang="en-US" altLang="zh-CN" sz="3200" dirty="0" smtClean="0"/>
              <a:t>ICASSP 2017</a:t>
            </a:r>
          </a:p>
          <a:p>
            <a:pPr marL="1346400" lvl="2">
              <a:lnSpc>
                <a:spcPct val="150000"/>
              </a:lnSpc>
              <a:spcBef>
                <a:spcPts val="0"/>
              </a:spcBef>
            </a:pPr>
            <a:r>
              <a:rPr lang="en-US" altLang="zh-CN" sz="2800" dirty="0" smtClean="0"/>
              <a:t> </a:t>
            </a:r>
            <a:r>
              <a:rPr lang="en-US" altLang="zh-CN" sz="2800" dirty="0"/>
              <a:t>Random </a:t>
            </a:r>
            <a:r>
              <a:rPr lang="en-US" altLang="zh-CN" sz="2800" dirty="0" smtClean="0"/>
              <a:t>training </a:t>
            </a:r>
            <a:r>
              <a:rPr lang="en-US" altLang="zh-CN" sz="1800" dirty="0" smtClean="0"/>
              <a:t>[564</a:t>
            </a:r>
            <a:r>
              <a:rPr lang="en-US" altLang="zh-CN" sz="1800" dirty="0" smtClean="0"/>
              <a:t>]</a:t>
            </a:r>
            <a:r>
              <a:rPr lang="en-US" altLang="zh-CN" sz="2800" dirty="0" smtClean="0"/>
              <a:t> </a:t>
            </a:r>
            <a:r>
              <a:rPr lang="en-US" altLang="zh-CN" sz="2800" i="1" baseline="30000" dirty="0" smtClean="0">
                <a:solidFill>
                  <a:srgbClr val="FF0000"/>
                </a:solidFill>
              </a:rPr>
              <a:t>Hold</a:t>
            </a:r>
          </a:p>
          <a:p>
            <a:pPr marL="1117800" lvl="2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800" i="1" baseline="30000" dirty="0" smtClean="0"/>
              <a:t>                  </a:t>
            </a:r>
            <a:r>
              <a:rPr lang="en-US" altLang="zh-CN" sz="2800" i="1" baseline="30000" dirty="0" smtClean="0"/>
              <a:t>learning </a:t>
            </a:r>
            <a:r>
              <a:rPr lang="en-US" altLang="zh-CN" sz="2800" i="1" baseline="30000" dirty="0" err="1" smtClean="0"/>
              <a:t>theano</a:t>
            </a:r>
            <a:r>
              <a:rPr lang="en-US" altLang="zh-CN" sz="2800" i="1" baseline="30000" dirty="0" smtClean="0"/>
              <a:t>  and  rewrite code</a:t>
            </a:r>
            <a:endParaRPr lang="en-US" altLang="zh-CN" sz="2800" i="1" baseline="30000" dirty="0" smtClean="0"/>
          </a:p>
          <a:p>
            <a:pPr marL="889200" lvl="1">
              <a:lnSpc>
                <a:spcPct val="150000"/>
              </a:lnSpc>
              <a:spcBef>
                <a:spcPts val="0"/>
              </a:spcBef>
            </a:pPr>
            <a:r>
              <a:rPr lang="en-US" altLang="zh-CN" sz="3200" dirty="0" smtClean="0"/>
              <a:t> Replay Spoofing (channel detection)</a:t>
            </a:r>
          </a:p>
          <a:p>
            <a:pPr marL="1346400" lvl="2">
              <a:lnSpc>
                <a:spcPct val="150000"/>
              </a:lnSpc>
              <a:spcBef>
                <a:spcPts val="0"/>
              </a:spcBef>
            </a:pPr>
            <a:r>
              <a:rPr lang="en-US" altLang="zh-CN" sz="2800" dirty="0" smtClean="0"/>
              <a:t>I-vector </a:t>
            </a:r>
            <a:r>
              <a:rPr lang="en-US" altLang="zh-CN" sz="2800" dirty="0"/>
              <a:t>model </a:t>
            </a:r>
            <a:r>
              <a:rPr lang="en-US" altLang="zh-CN" sz="1800" dirty="0"/>
              <a:t>[571]</a:t>
            </a:r>
            <a:r>
              <a:rPr lang="en-US" altLang="zh-CN" sz="2800" dirty="0"/>
              <a:t> </a:t>
            </a:r>
            <a:r>
              <a:rPr lang="en-US" altLang="zh-CN" sz="2800" i="1" baseline="30000" dirty="0">
                <a:solidFill>
                  <a:srgbClr val="FF0000"/>
                </a:solidFill>
              </a:rPr>
              <a:t>Done</a:t>
            </a:r>
            <a:r>
              <a:rPr lang="en-US" altLang="zh-CN" sz="2800" i="1" baseline="30000" dirty="0" smtClean="0">
                <a:solidFill>
                  <a:srgbClr val="FF0000"/>
                </a:solidFill>
              </a:rPr>
              <a:t>                  </a:t>
            </a:r>
          </a:p>
          <a:p>
            <a:pPr marL="1117800" lvl="2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800" i="1" baseline="30000" dirty="0" smtClean="0">
                <a:solidFill>
                  <a:srgbClr val="FF0000"/>
                </a:solidFill>
              </a:rPr>
              <a:t> </a:t>
            </a:r>
            <a:r>
              <a:rPr lang="en-US" altLang="zh-CN" sz="2800" i="1" dirty="0" smtClean="0">
                <a:solidFill>
                  <a:srgbClr val="FF0000"/>
                </a:solidFill>
              </a:rPr>
              <a:t>             </a:t>
            </a:r>
            <a:r>
              <a:rPr lang="en-US" altLang="zh-CN" sz="2800" i="1" baseline="30000" dirty="0" smtClean="0"/>
              <a:t>use  </a:t>
            </a:r>
            <a:r>
              <a:rPr lang="en-US" altLang="zh-CN" sz="2800" i="1" baseline="30000" dirty="0" err="1" smtClean="0"/>
              <a:t>kaldi</a:t>
            </a:r>
            <a:r>
              <a:rPr lang="en-US" altLang="zh-CN" sz="2800" i="1" baseline="30000" dirty="0" smtClean="0"/>
              <a:t>  GMM/UBM  </a:t>
            </a:r>
            <a:r>
              <a:rPr lang="en-US" altLang="zh-CN" sz="2800" i="1" baseline="30000" dirty="0" err="1" smtClean="0"/>
              <a:t>i</a:t>
            </a:r>
            <a:r>
              <a:rPr lang="en-US" altLang="zh-CN" sz="2800" i="1" baseline="30000" dirty="0" smtClean="0"/>
              <a:t>-vector model</a:t>
            </a:r>
          </a:p>
          <a:p>
            <a:pPr marL="1117800" lvl="2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800" i="1" baseline="30000" dirty="0" smtClean="0"/>
              <a:t>                    </a:t>
            </a:r>
            <a:r>
              <a:rPr lang="en-US" altLang="zh-CN" sz="2800" i="1" baseline="30000" dirty="0"/>
              <a:t>rewrite code        </a:t>
            </a:r>
            <a:endParaRPr lang="en-US" altLang="zh-CN" sz="2800" i="1" baseline="30000" dirty="0" smtClean="0">
              <a:solidFill>
                <a:srgbClr val="FF0000"/>
              </a:solidFill>
            </a:endParaRPr>
          </a:p>
          <a:p>
            <a:pPr marL="660600" lvl="1" indent="0">
              <a:lnSpc>
                <a:spcPct val="150000"/>
              </a:lnSpc>
              <a:spcBef>
                <a:spcPts val="0"/>
              </a:spcBef>
              <a:buNone/>
            </a:pPr>
            <a:endParaRPr lang="en-US" altLang="zh-CN" sz="3200" dirty="0" smtClean="0"/>
          </a:p>
          <a:p>
            <a:pPr marL="1117800" lvl="2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800" i="1" baseline="30000" dirty="0" smtClean="0"/>
              <a:t>                    </a:t>
            </a:r>
            <a:endParaRPr lang="en-US" altLang="zh-CN" sz="2800" i="1" baseline="30000" dirty="0"/>
          </a:p>
          <a:p>
            <a:pPr marL="1117800" lvl="2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zh-CN" sz="2800" i="1" baseline="30000" dirty="0" smtClean="0"/>
              <a:t>       </a:t>
            </a:r>
            <a:endParaRPr lang="en-US" altLang="zh-CN" sz="2800" i="1" baseline="30000" dirty="0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1</a:t>
            </a:r>
            <a:endParaRPr lang="zh-CN" altLang="en-US"/>
          </a:p>
        </p:txBody>
      </p:sp>
      <p:pic>
        <p:nvPicPr>
          <p:cNvPr id="8" name="Picture 2" descr="http://www.ncmmsc.org/CIPS-ParsEval-2009/images/CSL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9601" y="5820940"/>
            <a:ext cx="1190946" cy="868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9368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内容占位符 2"/>
          <p:cNvSpPr txBox="1">
            <a:spLocks/>
          </p:cNvSpPr>
          <p:nvPr/>
        </p:nvSpPr>
        <p:spPr>
          <a:xfrm>
            <a:off x="857171" y="333223"/>
            <a:ext cx="8939972" cy="62591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charset="2"/>
              <a:buChar char="²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charset="2"/>
              <a:buChar char="ü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charset="2"/>
              <a:buChar char="v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32000" lv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sz="3600" dirty="0" smtClean="0"/>
              <a:t> Summary of The Past</a:t>
            </a:r>
          </a:p>
          <a:p>
            <a:pPr marL="889200" lvl="1">
              <a:lnSpc>
                <a:spcPct val="150000"/>
              </a:lnSpc>
              <a:spcBef>
                <a:spcPts val="0"/>
              </a:spcBef>
            </a:pPr>
            <a:r>
              <a:rPr lang="en-US" altLang="zh-CN" sz="3200" dirty="0" smtClean="0"/>
              <a:t>Joint-training </a:t>
            </a:r>
            <a:r>
              <a:rPr lang="en-US" altLang="zh-CN" sz="3200" dirty="0"/>
              <a:t>on </a:t>
            </a:r>
            <a:r>
              <a:rPr lang="en-US" altLang="zh-CN" sz="3200" i="1" dirty="0" smtClean="0"/>
              <a:t>SRE</a:t>
            </a:r>
            <a:r>
              <a:rPr lang="en-US" altLang="zh-CN" sz="3200" dirty="0" smtClean="0"/>
              <a:t> and </a:t>
            </a:r>
            <a:r>
              <a:rPr lang="en-US" altLang="zh-CN" sz="3200" i="1" dirty="0" smtClean="0"/>
              <a:t>LRE</a:t>
            </a:r>
          </a:p>
          <a:p>
            <a:pPr marL="1346400" lvl="2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sz="2800" dirty="0" smtClean="0"/>
              <a:t> AP16-OL7 </a:t>
            </a:r>
            <a:r>
              <a:rPr lang="en-US" altLang="zh-CN" sz="1800" dirty="0" smtClean="0"/>
              <a:t>[574]</a:t>
            </a:r>
            <a:r>
              <a:rPr lang="en-US" altLang="zh-CN" sz="2800" dirty="0" smtClean="0"/>
              <a:t> </a:t>
            </a:r>
            <a:r>
              <a:rPr lang="en-US" altLang="zh-CN" sz="2800" i="1" baseline="30000" dirty="0" smtClean="0">
                <a:solidFill>
                  <a:srgbClr val="FF0000"/>
                </a:solidFill>
              </a:rPr>
              <a:t>New</a:t>
            </a:r>
          </a:p>
          <a:p>
            <a:pPr marL="1117800" lvl="2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2800" i="1" baseline="30000" dirty="0"/>
              <a:t> </a:t>
            </a:r>
            <a:r>
              <a:rPr lang="en-US" altLang="zh-CN" sz="2800" i="1" baseline="30000" dirty="0" smtClean="0"/>
              <a:t>               </a:t>
            </a:r>
            <a:r>
              <a:rPr lang="en-US" altLang="zh-CN" sz="2800" i="1" baseline="30000" dirty="0"/>
              <a:t>learning </a:t>
            </a:r>
            <a:r>
              <a:rPr lang="en-US" altLang="zh-CN" sz="2800" i="1" baseline="30000" dirty="0" err="1"/>
              <a:t>config</a:t>
            </a:r>
            <a:r>
              <a:rPr lang="en-US" altLang="zh-CN" sz="2800" i="1" baseline="30000" dirty="0"/>
              <a:t> </a:t>
            </a:r>
            <a:r>
              <a:rPr lang="en-US" altLang="zh-CN" sz="2800" i="1" baseline="30000" dirty="0" smtClean="0"/>
              <a:t>and LSTM</a:t>
            </a:r>
          </a:p>
          <a:p>
            <a:pPr marL="1117800" lvl="2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2800" i="1" baseline="30000" dirty="0"/>
              <a:t> </a:t>
            </a:r>
            <a:r>
              <a:rPr lang="en-US" altLang="zh-CN" sz="2800" i="1" baseline="30000" dirty="0" smtClean="0"/>
              <a:t>               Statistical of Result                </a:t>
            </a:r>
            <a:endParaRPr lang="en-US" altLang="zh-CN" sz="2800" i="1" baseline="30000" dirty="0" smtClean="0">
              <a:solidFill>
                <a:srgbClr val="FF0000"/>
              </a:solidFill>
            </a:endParaRPr>
          </a:p>
          <a:p>
            <a:pPr marL="889200" lvl="1">
              <a:lnSpc>
                <a:spcPct val="150000"/>
              </a:lnSpc>
              <a:spcBef>
                <a:spcPts val="0"/>
              </a:spcBef>
            </a:pPr>
            <a:r>
              <a:rPr lang="en-US" altLang="zh-CN" sz="3200" dirty="0"/>
              <a:t> ML-</a:t>
            </a:r>
            <a:r>
              <a:rPr lang="en-US" altLang="zh-CN" sz="3200" dirty="0" err="1"/>
              <a:t>book</a:t>
            </a:r>
            <a:r>
              <a:rPr lang="en-US" altLang="zh-CN" sz="3200" i="1" baseline="30000" dirty="0" err="1">
                <a:solidFill>
                  <a:srgbClr val="FF0000"/>
                </a:solidFill>
              </a:rPr>
              <a:t>Doing</a:t>
            </a:r>
            <a:endParaRPr lang="en-US" altLang="zh-CN" sz="3200" i="1" baseline="30000" dirty="0">
              <a:solidFill>
                <a:srgbClr val="FF0000"/>
              </a:solidFill>
            </a:endParaRPr>
          </a:p>
          <a:p>
            <a:pPr marL="1117800" lvl="2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zh-CN" sz="2800" i="1" baseline="30000" dirty="0" smtClean="0">
                <a:solidFill>
                  <a:srgbClr val="FF0000"/>
                </a:solidFill>
              </a:rPr>
              <a:t>                   </a:t>
            </a:r>
            <a:endParaRPr lang="en-US" altLang="zh-CN" sz="2800" i="1" baseline="30000" dirty="0">
              <a:solidFill>
                <a:srgbClr val="FF0000"/>
              </a:solidFill>
            </a:endParaRPr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2</a:t>
            </a:r>
            <a:endParaRPr lang="zh-CN" altLang="en-US" dirty="0"/>
          </a:p>
        </p:txBody>
      </p:sp>
      <p:pic>
        <p:nvPicPr>
          <p:cNvPr id="8" name="Picture 2" descr="http://www.ncmmsc.org/CIPS-ParsEval-2009/images/CSL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9601" y="5820940"/>
            <a:ext cx="1190946" cy="868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153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内容占位符 2"/>
          <p:cNvSpPr txBox="1">
            <a:spLocks/>
          </p:cNvSpPr>
          <p:nvPr/>
        </p:nvSpPr>
        <p:spPr>
          <a:xfrm>
            <a:off x="857171" y="333223"/>
            <a:ext cx="8939972" cy="625916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charset="2"/>
              <a:buChar char="²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charset="2"/>
              <a:buChar char="ü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Courier New"/>
              <a:buChar char="o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Wingdings" charset="2"/>
              <a:buChar char="v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32000" lvl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sz="3600" dirty="0" smtClean="0"/>
              <a:t> </a:t>
            </a:r>
            <a:r>
              <a:rPr lang="en-US" altLang="zh-CN" sz="3600" dirty="0"/>
              <a:t>Work in </a:t>
            </a:r>
            <a:r>
              <a:rPr lang="en-US" altLang="zh-CN" sz="3600" dirty="0" smtClean="0"/>
              <a:t>Future</a:t>
            </a:r>
          </a:p>
          <a:p>
            <a:pPr marL="889200" lvl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sz="3200" dirty="0" smtClean="0"/>
              <a:t> </a:t>
            </a:r>
            <a:r>
              <a:rPr lang="en-US" altLang="zh-CN" sz="3200" i="1" dirty="0" smtClean="0">
                <a:solidFill>
                  <a:srgbClr val="FF0000"/>
                </a:solidFill>
              </a:rPr>
              <a:t>New</a:t>
            </a:r>
            <a:r>
              <a:rPr lang="en-US" altLang="zh-CN" sz="3200" dirty="0"/>
              <a:t> </a:t>
            </a:r>
            <a:r>
              <a:rPr lang="en-US" altLang="zh-CN" sz="3200" dirty="0" smtClean="0"/>
              <a:t>tasks</a:t>
            </a:r>
            <a:endParaRPr lang="en-US" altLang="zh-CN" sz="3200" dirty="0"/>
          </a:p>
          <a:p>
            <a:pPr marL="1346400" lvl="2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sz="2800" dirty="0" smtClean="0"/>
              <a:t> </a:t>
            </a:r>
            <a:r>
              <a:rPr lang="en-US" altLang="zh-CN" sz="2800" dirty="0" smtClean="0"/>
              <a:t>ML-book</a:t>
            </a:r>
            <a:endParaRPr lang="en-US" altLang="zh-CN" sz="2800" dirty="0"/>
          </a:p>
          <a:p>
            <a:pPr marL="1346400" lvl="2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sz="2800" dirty="0"/>
              <a:t> </a:t>
            </a:r>
            <a:r>
              <a:rPr lang="en-US" altLang="zh-CN" sz="2800" dirty="0" smtClean="0"/>
              <a:t>Joint training</a:t>
            </a:r>
          </a:p>
          <a:p>
            <a:pPr marL="1346400" lvl="2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altLang="zh-CN" sz="2800" dirty="0"/>
              <a:t> </a:t>
            </a:r>
            <a:r>
              <a:rPr lang="en-US" altLang="zh-CN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Random training</a:t>
            </a:r>
            <a:endParaRPr lang="zh-CN" altLang="en-US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dirty="0" smtClean="0"/>
              <a:t>3</a:t>
            </a:r>
            <a:endParaRPr lang="zh-CN" altLang="en-US" dirty="0"/>
          </a:p>
        </p:txBody>
      </p:sp>
      <p:pic>
        <p:nvPicPr>
          <p:cNvPr id="8" name="Picture 2" descr="http://www.ncmmsc.org/CIPS-ParsEval-2009/images/CSLT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9601" y="5820940"/>
            <a:ext cx="1190946" cy="868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216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upload.wikimedia.org/wikipedia/zh/thumb/e/ec/Tsinghua_University_Logo.svg/387px-Tsinghua_University_Logo.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9125" y="546643"/>
            <a:ext cx="1146301" cy="1146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://www.ncmmsc.org/CIPS-ParsEval-2009/images/CSLT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2048" y="487135"/>
            <a:ext cx="1653853" cy="1205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矩形 8"/>
          <p:cNvSpPr/>
          <p:nvPr/>
        </p:nvSpPr>
        <p:spPr>
          <a:xfrm>
            <a:off x="855175" y="2871198"/>
            <a:ext cx="105007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7000" i="1" dirty="0" smtClean="0">
                <a:ea typeface="华文楷体" panose="02010600040101010101" pitchFamily="2" charset="-122"/>
              </a:rPr>
              <a:t>Thank   you</a:t>
            </a:r>
            <a:endParaRPr lang="zh-CN" altLang="en-US" sz="7000" i="1" dirty="0">
              <a:ea typeface="华文楷体" panose="02010600040101010101" pitchFamily="2" charset="-122"/>
            </a:endParaRPr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1533525" y="5065114"/>
            <a:ext cx="9144000" cy="1583336"/>
          </a:xfrm>
        </p:spPr>
        <p:txBody>
          <a:bodyPr>
            <a:normAutofit/>
          </a:bodyPr>
          <a:lstStyle/>
          <a:p>
            <a:endParaRPr lang="en-US" altLang="zh-CN" sz="2000" dirty="0"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endParaRPr lang="en-US" altLang="zh-CN" sz="2000" dirty="0" smtClean="0">
              <a:latin typeface="Times New Roman" panose="02020603050405020304" pitchFamily="18" charset="0"/>
              <a:ea typeface="华文楷体" panose="02010600040101010101" pitchFamily="2" charset="-122"/>
              <a:cs typeface="Times New Roman" panose="02020603050405020304" pitchFamily="18" charset="0"/>
            </a:endParaRPr>
          </a:p>
          <a:p>
            <a:r>
              <a:rPr lang="en-US" altLang="zh-CN" sz="2000" i="1" dirty="0" smtClean="0">
                <a:latin typeface="Times New Roman" panose="02020603050405020304" pitchFamily="18" charset="0"/>
                <a:ea typeface="华文楷体" panose="02010600040101010101" pitchFamily="2" charset="-122"/>
                <a:cs typeface="Times New Roman" panose="02020603050405020304" pitchFamily="18" charset="0"/>
              </a:rPr>
              <a:t>Nov. 1, 2016</a:t>
            </a:r>
            <a:endParaRPr lang="en-US" altLang="zh-CN" sz="2200" dirty="0" smtClean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endParaRPr lang="en-US" dirty="0" smtClean="0">
              <a:latin typeface="Cambria" panose="02040503050406030204" pitchFamily="18" charset="0"/>
            </a:endParaRPr>
          </a:p>
          <a:p>
            <a:endParaRPr lang="en-US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7137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1744</TotalTime>
  <Words>125</Words>
  <Application>Microsoft Office PowerPoint</Application>
  <PresentationFormat>宽屏</PresentationFormat>
  <Paragraphs>46</Paragraphs>
  <Slides>5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6" baseType="lpstr">
      <vt:lpstr>华文楷体</vt:lpstr>
      <vt:lpstr>宋体</vt:lpstr>
      <vt:lpstr>Arial</vt:lpstr>
      <vt:lpstr>Calibri</vt:lpstr>
      <vt:lpstr>Calibri Light</vt:lpstr>
      <vt:lpstr>Cambria</vt:lpstr>
      <vt:lpstr>Cambria Math</vt:lpstr>
      <vt:lpstr>Courier New</vt:lpstr>
      <vt:lpstr>Times New Roman</vt:lpstr>
      <vt:lpstr>Wingdings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TINA</dc:creator>
  <cp:lastModifiedBy>zhaohuan</cp:lastModifiedBy>
  <cp:revision>878</cp:revision>
  <dcterms:created xsi:type="dcterms:W3CDTF">2014-11-17T11:34:58Z</dcterms:created>
  <dcterms:modified xsi:type="dcterms:W3CDTF">2016-11-01T05:50:49Z</dcterms:modified>
</cp:coreProperties>
</file>