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9" r:id="rId3"/>
    <p:sldId id="265" r:id="rId4"/>
    <p:sldId id="266" r:id="rId5"/>
    <p:sldId id="260" r:id="rId6"/>
    <p:sldId id="268" r:id="rId7"/>
    <p:sldId id="267" r:id="rId8"/>
    <p:sldId id="261" r:id="rId9"/>
    <p:sldId id="263" r:id="rId10"/>
    <p:sldId id="269" r:id="rId11"/>
    <p:sldId id="273" r:id="rId12"/>
    <p:sldId id="274" r:id="rId13"/>
    <p:sldId id="275" r:id="rId14"/>
    <p:sldId id="262" r:id="rId15"/>
    <p:sldId id="276" r:id="rId16"/>
    <p:sldId id="264" r:id="rId17"/>
    <p:sldId id="271" r:id="rId18"/>
    <p:sldId id="277" r:id="rId19"/>
    <p:sldId id="270" r:id="rId20"/>
    <p:sldId id="272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81F8C-2AA9-4C61-8642-D1DE2050E116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7F4AE-E6B9-4421-A1A1-BADA0BDCE6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731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Wei belongs</a:t>
            </a:r>
            <a:r>
              <a:rPr lang="en-US" altLang="zh-CN" baseline="0" dirty="0" smtClean="0"/>
              <a:t> to linguistic sound; Cough and laugh belong to vocal cord related sounds, and use  oral cavity resonance.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7F4AE-E6B9-4421-A1A1-BADA0BDCE69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125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/>
              <a:t>demonstrates that there are still differences between regular speech and trivial speech recognition.</a:t>
            </a:r>
            <a:endParaRPr lang="zh-CN" altLang="en-US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7F4AE-E6B9-4421-A1A1-BADA0BDCE69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863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006F-9865-4EA4-9C36-9CEE06CD6949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5EF8-7307-45E9-B058-BE341C8DB8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006F-9865-4EA4-9C36-9CEE06CD6949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5EF8-7307-45E9-B058-BE341C8DB8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006F-9865-4EA4-9C36-9CEE06CD6949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5EF8-7307-45E9-B058-BE341C8DB8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006F-9865-4EA4-9C36-9CEE06CD6949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5EF8-7307-45E9-B058-BE341C8DB8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006F-9865-4EA4-9C36-9CEE06CD6949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5EF8-7307-45E9-B058-BE341C8DB8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006F-9865-4EA4-9C36-9CEE06CD6949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5EF8-7307-45E9-B058-BE341C8DB8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006F-9865-4EA4-9C36-9CEE06CD6949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5EF8-7307-45E9-B058-BE341C8DB8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006F-9865-4EA4-9C36-9CEE06CD6949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5EF8-7307-45E9-B058-BE341C8DB8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006F-9865-4EA4-9C36-9CEE06CD6949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5EF8-7307-45E9-B058-BE341C8DB8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006F-9865-4EA4-9C36-9CEE06CD6949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5EF8-7307-45E9-B058-BE341C8DB8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006F-9865-4EA4-9C36-9CEE06CD6949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5EF8-7307-45E9-B058-BE341C8DB8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6006F-9865-4EA4-9C36-9CEE06CD6949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A5EF8-7307-45E9-B058-BE341C8DB8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7" Type="http://schemas.openxmlformats.org/officeDocument/2006/relationships/image" Target="../media/image1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3121" y="1132896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Speaker Recognition with </a:t>
            </a:r>
            <a:r>
              <a:rPr lang="en-US" altLang="zh-CN" sz="4000" dirty="0" smtClean="0"/>
              <a:t>Cough</a:t>
            </a:r>
            <a:r>
              <a:rPr lang="en-US" altLang="zh-CN" sz="4000" dirty="0"/>
              <a:t>, Laugh and “Wei”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99" y="2101756"/>
            <a:ext cx="10325669" cy="41297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21" y="3515269"/>
            <a:ext cx="3334037" cy="211756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87" y="3590917"/>
            <a:ext cx="1966268" cy="19662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030" y="3668905"/>
            <a:ext cx="1685510" cy="171407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3694" y="5632833"/>
            <a:ext cx="1310191" cy="95726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907107" y="2369772"/>
            <a:ext cx="446762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      </a:t>
            </a:r>
            <a:r>
              <a:rPr lang="en-US" altLang="zh-CN" sz="2600" dirty="0" smtClean="0"/>
              <a:t>Miao Zhang &amp; </a:t>
            </a:r>
            <a:r>
              <a:rPr lang="en-US" altLang="zh-CN" sz="2600" dirty="0" err="1" smtClean="0"/>
              <a:t>Yixiang</a:t>
            </a:r>
            <a:r>
              <a:rPr lang="en-US" altLang="zh-CN" sz="2600" dirty="0" smtClean="0"/>
              <a:t> Chen</a:t>
            </a:r>
            <a:endParaRPr lang="en-US" altLang="zh-CN" sz="26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0551" y="6455848"/>
            <a:ext cx="1116475" cy="386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 &amp; Discussion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405" y="1963642"/>
            <a:ext cx="6070837" cy="2465790"/>
          </a:xfrm>
        </p:spPr>
      </p:pic>
      <p:sp>
        <p:nvSpPr>
          <p:cNvPr id="5" name="文本框 4"/>
          <p:cNvSpPr txBox="1"/>
          <p:nvPr/>
        </p:nvSpPr>
        <p:spPr>
          <a:xfrm>
            <a:off x="715370" y="1854460"/>
            <a:ext cx="4537011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•D-vector system has general </a:t>
            </a:r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better performance than </a:t>
            </a:r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i</a:t>
            </a:r>
            <a:r>
              <a:rPr lang="en-US" altLang="zh-CN" sz="2800" dirty="0" smtClean="0"/>
              <a:t>-vector system.</a:t>
            </a:r>
          </a:p>
          <a:p>
            <a:endParaRPr lang="en-US" altLang="zh-CN" sz="1000" dirty="0" smtClean="0"/>
          </a:p>
        </p:txBody>
      </p:sp>
      <p:sp>
        <p:nvSpPr>
          <p:cNvPr id="6" name="下箭头 5"/>
          <p:cNvSpPr/>
          <p:nvPr/>
        </p:nvSpPr>
        <p:spPr>
          <a:xfrm>
            <a:off x="2425797" y="3393343"/>
            <a:ext cx="955343" cy="99019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15370" y="4527189"/>
            <a:ext cx="437619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The feature-based approach </a:t>
            </a:r>
          </a:p>
          <a:p>
            <a:r>
              <a:rPr lang="en-US" altLang="zh-CN" sz="2800" dirty="0"/>
              <a:t>is more powerful.</a:t>
            </a:r>
          </a:p>
          <a:p>
            <a:endParaRPr lang="en-US" altLang="zh-CN" sz="2800" dirty="0" smtClean="0"/>
          </a:p>
        </p:txBody>
      </p:sp>
      <p:sp>
        <p:nvSpPr>
          <p:cNvPr id="8" name="圆角矩形 7"/>
          <p:cNvSpPr/>
          <p:nvPr/>
        </p:nvSpPr>
        <p:spPr>
          <a:xfrm>
            <a:off x="7826199" y="2882638"/>
            <a:ext cx="3302758" cy="627797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7834505" y="3574542"/>
            <a:ext cx="3302758" cy="6277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 &amp; Discussion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405" y="1963642"/>
            <a:ext cx="6070837" cy="2465790"/>
          </a:xfrm>
        </p:spPr>
      </p:pic>
      <p:sp>
        <p:nvSpPr>
          <p:cNvPr id="5" name="文本框 4"/>
          <p:cNvSpPr txBox="1"/>
          <p:nvPr/>
        </p:nvSpPr>
        <p:spPr>
          <a:xfrm>
            <a:off x="715370" y="1854460"/>
            <a:ext cx="5421869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• For </a:t>
            </a:r>
            <a:r>
              <a:rPr lang="en-US" altLang="zh-CN" sz="2800" dirty="0" err="1"/>
              <a:t>i</a:t>
            </a:r>
            <a:r>
              <a:rPr lang="en-US" altLang="zh-CN" sz="2800" dirty="0"/>
              <a:t>-vector system, the 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performance </a:t>
            </a:r>
            <a:r>
              <a:rPr lang="en-US" altLang="zh-CN" sz="2800" dirty="0"/>
              <a:t>on “Wei” </a:t>
            </a:r>
            <a:r>
              <a:rPr lang="en-US" altLang="zh-CN" sz="2800" dirty="0" smtClean="0"/>
              <a:t>is </a:t>
            </a:r>
            <a:r>
              <a:rPr lang="en-US" altLang="zh-CN" sz="2800" dirty="0"/>
              <a:t>good, 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and </a:t>
            </a:r>
            <a:r>
              <a:rPr lang="en-US" altLang="zh-CN" sz="2800" dirty="0"/>
              <a:t>the performance on cough 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and laugh </a:t>
            </a:r>
            <a:r>
              <a:rPr lang="en-US" altLang="zh-CN" sz="2800" dirty="0"/>
              <a:t>is signiﬁcantly reduced. </a:t>
            </a:r>
          </a:p>
          <a:p>
            <a:endParaRPr lang="en-US" altLang="zh-CN" sz="1000" dirty="0" smtClean="0"/>
          </a:p>
        </p:txBody>
      </p:sp>
      <p:sp>
        <p:nvSpPr>
          <p:cNvPr id="3" name="减号 2"/>
          <p:cNvSpPr/>
          <p:nvPr/>
        </p:nvSpPr>
        <p:spPr>
          <a:xfrm>
            <a:off x="10467974" y="2988688"/>
            <a:ext cx="709683" cy="12892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下箭头 5"/>
          <p:cNvSpPr/>
          <p:nvPr/>
        </p:nvSpPr>
        <p:spPr>
          <a:xfrm>
            <a:off x="2627553" y="3824230"/>
            <a:ext cx="955343" cy="99019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87153" y="4916772"/>
            <a:ext cx="519148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The </a:t>
            </a:r>
            <a:r>
              <a:rPr lang="en-US" altLang="zh-CN" sz="2800" dirty="0" err="1"/>
              <a:t>i</a:t>
            </a:r>
            <a:r>
              <a:rPr lang="en-US" altLang="zh-CN" sz="2800" dirty="0"/>
              <a:t>-vector model cannot extract </a:t>
            </a:r>
          </a:p>
          <a:p>
            <a:r>
              <a:rPr lang="en-US" altLang="zh-CN" sz="2800" dirty="0"/>
              <a:t>the information in trivial events</a:t>
            </a:r>
          </a:p>
          <a:p>
            <a:r>
              <a:rPr lang="en-US" altLang="zh-CN" sz="2800" dirty="0"/>
              <a:t>(cough and laugh) well</a:t>
            </a:r>
          </a:p>
        </p:txBody>
      </p:sp>
      <p:sp>
        <p:nvSpPr>
          <p:cNvPr id="10" name="减号 9"/>
          <p:cNvSpPr/>
          <p:nvPr/>
        </p:nvSpPr>
        <p:spPr>
          <a:xfrm>
            <a:off x="9597037" y="2988688"/>
            <a:ext cx="709683" cy="128922"/>
          </a:xfrm>
          <a:prstGeom prst="mathMinu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减号 10"/>
          <p:cNvSpPr/>
          <p:nvPr/>
        </p:nvSpPr>
        <p:spPr>
          <a:xfrm>
            <a:off x="8744899" y="2988688"/>
            <a:ext cx="709683" cy="128922"/>
          </a:xfrm>
          <a:prstGeom prst="mathMinu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81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 &amp; Discussion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814" y="1986502"/>
            <a:ext cx="6070837" cy="2465790"/>
          </a:xfrm>
        </p:spPr>
      </p:pic>
      <p:sp>
        <p:nvSpPr>
          <p:cNvPr id="5" name="文本框 4"/>
          <p:cNvSpPr txBox="1"/>
          <p:nvPr/>
        </p:nvSpPr>
        <p:spPr>
          <a:xfrm>
            <a:off x="715370" y="1854460"/>
            <a:ext cx="5370573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• For d-vector system, the best 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performance is on </a:t>
            </a:r>
            <a:r>
              <a:rPr lang="en-US" altLang="zh-CN" sz="2800" dirty="0"/>
              <a:t>Wei, but the 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performance </a:t>
            </a:r>
            <a:r>
              <a:rPr lang="en-US" altLang="zh-CN" sz="2800" dirty="0"/>
              <a:t>on cough and </a:t>
            </a:r>
          </a:p>
          <a:p>
            <a:r>
              <a:rPr lang="en-US" altLang="zh-CN" sz="2800" dirty="0"/>
              <a:t>   laugh is not signiﬁcantly reduced. </a:t>
            </a:r>
          </a:p>
          <a:p>
            <a:endParaRPr lang="en-US" altLang="zh-CN" sz="1000" dirty="0" smtClean="0"/>
          </a:p>
        </p:txBody>
      </p:sp>
      <p:sp>
        <p:nvSpPr>
          <p:cNvPr id="3" name="减号 2"/>
          <p:cNvSpPr/>
          <p:nvPr/>
        </p:nvSpPr>
        <p:spPr>
          <a:xfrm>
            <a:off x="10454326" y="4144763"/>
            <a:ext cx="709683" cy="12892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下箭头 5"/>
          <p:cNvSpPr/>
          <p:nvPr/>
        </p:nvSpPr>
        <p:spPr>
          <a:xfrm>
            <a:off x="2613906" y="3714126"/>
            <a:ext cx="955343" cy="99019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38200" y="4748106"/>
            <a:ext cx="5283178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1.Non-linguistic </a:t>
            </a:r>
            <a:r>
              <a:rPr lang="en-US" altLang="zh-CN" sz="2800" dirty="0"/>
              <a:t>events still involve 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rich </a:t>
            </a:r>
            <a:r>
              <a:rPr lang="en-US" altLang="zh-CN" sz="2800" dirty="0"/>
              <a:t>speaker </a:t>
            </a:r>
            <a:r>
              <a:rPr lang="en-US" altLang="zh-CN" sz="2800" dirty="0" smtClean="0"/>
              <a:t>information</a:t>
            </a:r>
          </a:p>
          <a:p>
            <a:r>
              <a:rPr lang="en-US" altLang="zh-CN" sz="2800" dirty="0" smtClean="0"/>
              <a:t>2.The </a:t>
            </a:r>
            <a:r>
              <a:rPr lang="en-US" altLang="zh-CN" sz="2800" dirty="0"/>
              <a:t>d-vector system could deal </a:t>
            </a:r>
          </a:p>
          <a:p>
            <a:r>
              <a:rPr lang="en-US" altLang="zh-CN" sz="2800" dirty="0"/>
              <a:t>   with them better.</a:t>
            </a:r>
          </a:p>
        </p:txBody>
      </p:sp>
      <p:sp>
        <p:nvSpPr>
          <p:cNvPr id="10" name="减号 9"/>
          <p:cNvSpPr/>
          <p:nvPr/>
        </p:nvSpPr>
        <p:spPr>
          <a:xfrm>
            <a:off x="9580867" y="3947601"/>
            <a:ext cx="709683" cy="12892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减号 10"/>
          <p:cNvSpPr/>
          <p:nvPr/>
        </p:nvSpPr>
        <p:spPr>
          <a:xfrm>
            <a:off x="8726574" y="4168280"/>
            <a:ext cx="709683" cy="12892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93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 &amp; Discussion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814" y="1986502"/>
            <a:ext cx="6070837" cy="2465790"/>
          </a:xfrm>
        </p:spPr>
      </p:pic>
      <p:sp>
        <p:nvSpPr>
          <p:cNvPr id="5" name="文本框 4"/>
          <p:cNvSpPr txBox="1"/>
          <p:nvPr/>
        </p:nvSpPr>
        <p:spPr>
          <a:xfrm>
            <a:off x="715370" y="1854460"/>
            <a:ext cx="4989123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• For d-vector system, the 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performance </a:t>
            </a:r>
            <a:r>
              <a:rPr lang="en-US" altLang="zh-CN" sz="2800" dirty="0"/>
              <a:t>on laugh </a:t>
            </a:r>
          </a:p>
          <a:p>
            <a:r>
              <a:rPr lang="en-US" altLang="zh-CN" sz="2800" dirty="0"/>
              <a:t>   is slightly worse than on cough.</a:t>
            </a:r>
          </a:p>
          <a:p>
            <a:endParaRPr lang="en-US" altLang="zh-CN" sz="1000" dirty="0" smtClean="0"/>
          </a:p>
        </p:txBody>
      </p:sp>
      <p:sp>
        <p:nvSpPr>
          <p:cNvPr id="6" name="下箭头 5"/>
          <p:cNvSpPr/>
          <p:nvPr/>
        </p:nvSpPr>
        <p:spPr>
          <a:xfrm>
            <a:off x="2524446" y="3444291"/>
            <a:ext cx="955343" cy="99019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31725" y="4538711"/>
            <a:ext cx="521328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  Laugh </a:t>
            </a:r>
            <a:r>
              <a:rPr lang="en-US" altLang="zh-CN" sz="2800" dirty="0"/>
              <a:t>speech involve signiﬁcant 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within-speaker variations </a:t>
            </a:r>
            <a:r>
              <a:rPr lang="en-US" altLang="zh-CN" sz="2800" dirty="0"/>
              <a:t>related 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to </a:t>
            </a:r>
            <a:r>
              <a:rPr lang="en-US" altLang="zh-CN" sz="2800" dirty="0"/>
              <a:t>vocal tract modulation. </a:t>
            </a:r>
          </a:p>
        </p:txBody>
      </p:sp>
      <p:sp>
        <p:nvSpPr>
          <p:cNvPr id="10" name="减号 9"/>
          <p:cNvSpPr/>
          <p:nvPr/>
        </p:nvSpPr>
        <p:spPr>
          <a:xfrm>
            <a:off x="9580867" y="3947601"/>
            <a:ext cx="709683" cy="128922"/>
          </a:xfrm>
          <a:prstGeom prst="mathMinu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减号 10"/>
          <p:cNvSpPr/>
          <p:nvPr/>
        </p:nvSpPr>
        <p:spPr>
          <a:xfrm>
            <a:off x="8726574" y="4168280"/>
            <a:ext cx="709683" cy="12892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23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Discussion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142" y="1415167"/>
            <a:ext cx="7219108" cy="4376632"/>
          </a:xfrm>
        </p:spPr>
      </p:pic>
      <p:pic>
        <p:nvPicPr>
          <p:cNvPr id="3" name="61-2-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79811" y="6011000"/>
            <a:ext cx="498745" cy="4987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97019" y="2169994"/>
            <a:ext cx="8779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cough</a:t>
            </a:r>
            <a:endParaRPr lang="zh-CN" altLang="en-US" sz="2200" dirty="0"/>
          </a:p>
        </p:txBody>
      </p:sp>
      <p:sp>
        <p:nvSpPr>
          <p:cNvPr id="7" name="文本框 6"/>
          <p:cNvSpPr txBox="1"/>
          <p:nvPr/>
        </p:nvSpPr>
        <p:spPr>
          <a:xfrm>
            <a:off x="1197019" y="4288792"/>
            <a:ext cx="8114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laugh</a:t>
            </a:r>
            <a:endParaRPr lang="zh-CN" altLang="en-US" sz="2200" dirty="0"/>
          </a:p>
        </p:txBody>
      </p:sp>
      <p:pic>
        <p:nvPicPr>
          <p:cNvPr id="8" name="64-2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04646" y="6010163"/>
            <a:ext cx="527713" cy="527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6364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61" y="1986502"/>
            <a:ext cx="6070837" cy="2465790"/>
          </a:xfrm>
        </p:spPr>
      </p:pic>
      <p:sp>
        <p:nvSpPr>
          <p:cNvPr id="5" name="文本框 4"/>
          <p:cNvSpPr txBox="1"/>
          <p:nvPr/>
        </p:nvSpPr>
        <p:spPr>
          <a:xfrm>
            <a:off x="688075" y="1771559"/>
            <a:ext cx="5127494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• For both two systems, the 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discriminative normalization </a:t>
            </a:r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approaches</a:t>
            </a:r>
            <a:r>
              <a:rPr lang="en-US" altLang="zh-CN" sz="2800" dirty="0"/>
              <a:t>, LDA and PLDA, </a:t>
            </a:r>
          </a:p>
          <a:p>
            <a:r>
              <a:rPr lang="en-US" altLang="zh-CN" sz="2800" dirty="0"/>
              <a:t>   did not provide clear advantage.</a:t>
            </a:r>
          </a:p>
          <a:p>
            <a:endParaRPr lang="en-US" altLang="zh-CN" sz="1000" dirty="0" smtClean="0"/>
          </a:p>
        </p:txBody>
      </p:sp>
      <p:sp>
        <p:nvSpPr>
          <p:cNvPr id="6" name="下箭头 5"/>
          <p:cNvSpPr/>
          <p:nvPr/>
        </p:nvSpPr>
        <p:spPr>
          <a:xfrm>
            <a:off x="2613906" y="3714126"/>
            <a:ext cx="955343" cy="99019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38200" y="4748106"/>
            <a:ext cx="511428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LDA and PLDA models trained </a:t>
            </a:r>
            <a:endParaRPr lang="en-US" altLang="zh-CN" sz="2800" dirty="0" smtClean="0"/>
          </a:p>
          <a:p>
            <a:r>
              <a:rPr lang="en-US" altLang="zh-CN" sz="2800" dirty="0" smtClean="0"/>
              <a:t>with </a:t>
            </a:r>
            <a:r>
              <a:rPr lang="en-US" altLang="zh-CN" sz="2800" dirty="0"/>
              <a:t>the regular </a:t>
            </a:r>
            <a:r>
              <a:rPr lang="en-US" altLang="zh-CN" sz="2800" dirty="0" smtClean="0"/>
              <a:t>speech </a:t>
            </a:r>
            <a:r>
              <a:rPr lang="en-US" altLang="zh-CN" sz="2800" dirty="0"/>
              <a:t>database </a:t>
            </a:r>
            <a:endParaRPr lang="en-US" altLang="zh-CN" sz="2800" dirty="0" smtClean="0"/>
          </a:p>
          <a:p>
            <a:r>
              <a:rPr lang="en-US" altLang="zh-CN" sz="2800" dirty="0" smtClean="0"/>
              <a:t>are </a:t>
            </a:r>
            <a:r>
              <a:rPr lang="en-US" altLang="zh-CN" sz="2800" dirty="0"/>
              <a:t>not very </a:t>
            </a:r>
            <a:r>
              <a:rPr lang="en-US" altLang="zh-CN" sz="2800" dirty="0" smtClean="0"/>
              <a:t>suitable.</a:t>
            </a:r>
            <a:endParaRPr lang="en-US" altLang="zh-CN" sz="2800" dirty="0"/>
          </a:p>
        </p:txBody>
      </p:sp>
      <p:sp>
        <p:nvSpPr>
          <p:cNvPr id="12" name="圆角矩形 11"/>
          <p:cNvSpPr/>
          <p:nvPr/>
        </p:nvSpPr>
        <p:spPr>
          <a:xfrm>
            <a:off x="7826199" y="3098042"/>
            <a:ext cx="3302758" cy="412393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7826199" y="3821374"/>
            <a:ext cx="3302758" cy="396687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13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649072" y="1533234"/>
            <a:ext cx="907177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    •</a:t>
            </a:r>
            <a:r>
              <a:rPr lang="en-US" altLang="zh-CN" sz="2800" i="1" dirty="0" smtClean="0"/>
              <a:t>Wei</a:t>
            </a:r>
            <a:r>
              <a:rPr lang="en-US" altLang="zh-CN" sz="2800" dirty="0" smtClean="0"/>
              <a:t> </a:t>
            </a:r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</a:t>
            </a:r>
            <a:r>
              <a:rPr lang="en-US" altLang="zh-CN" sz="2600" dirty="0" smtClean="0"/>
              <a:t>The </a:t>
            </a:r>
            <a:r>
              <a:rPr lang="en-US" altLang="zh-CN" sz="2600" dirty="0"/>
              <a:t>learned features </a:t>
            </a:r>
            <a:r>
              <a:rPr lang="en-US" altLang="zh-CN" sz="2600" dirty="0" smtClean="0"/>
              <a:t>are </a:t>
            </a:r>
            <a:r>
              <a:rPr lang="en-US" altLang="zh-CN" sz="2600" dirty="0"/>
              <a:t>reasonably discriminative for speakers</a:t>
            </a:r>
            <a:r>
              <a:rPr lang="en-US" altLang="zh-CN" sz="2800" dirty="0" smtClean="0"/>
              <a:t>.</a:t>
            </a:r>
          </a:p>
          <a:p>
            <a:endParaRPr lang="en-US" altLang="zh-CN" sz="1000" dirty="0" smtClean="0"/>
          </a:p>
          <a:p>
            <a:r>
              <a:rPr lang="en-US" altLang="zh-CN" sz="2200" dirty="0"/>
              <a:t> </a:t>
            </a:r>
            <a:r>
              <a:rPr lang="en-US" altLang="zh-CN" sz="2200" dirty="0" smtClean="0"/>
              <a:t>   </a:t>
            </a:r>
            <a:r>
              <a:rPr lang="en-US" altLang="zh-CN" sz="2800" dirty="0"/>
              <a:t>•</a:t>
            </a:r>
            <a:r>
              <a:rPr lang="en-US" altLang="zh-CN" sz="2800" i="1" dirty="0" smtClean="0"/>
              <a:t>cough </a:t>
            </a:r>
            <a:r>
              <a:rPr lang="en-US" altLang="zh-CN" sz="2800" i="1" dirty="0"/>
              <a:t>and </a:t>
            </a:r>
            <a:r>
              <a:rPr lang="en-US" altLang="zh-CN" sz="2800" i="1" dirty="0" smtClean="0"/>
              <a:t>laugh</a:t>
            </a:r>
            <a:endParaRPr lang="en-US" altLang="zh-CN" sz="2200" i="1" dirty="0"/>
          </a:p>
          <a:p>
            <a:r>
              <a:rPr lang="en-US" altLang="zh-CN" sz="2200" dirty="0" smtClean="0"/>
              <a:t>    </a:t>
            </a:r>
            <a:r>
              <a:rPr lang="en-US" altLang="zh-CN" sz="2600" dirty="0"/>
              <a:t>T</a:t>
            </a:r>
            <a:r>
              <a:rPr lang="en-US" altLang="zh-CN" sz="2600" dirty="0" smtClean="0"/>
              <a:t>here are </a:t>
            </a:r>
            <a:r>
              <a:rPr lang="en-US" altLang="zh-CN" sz="2600" dirty="0"/>
              <a:t>still </a:t>
            </a:r>
            <a:r>
              <a:rPr lang="en-US" altLang="zh-CN" sz="2600" dirty="0" smtClean="0"/>
              <a:t>variations.</a:t>
            </a:r>
            <a:endParaRPr lang="en-US" altLang="zh-CN" sz="2600" dirty="0"/>
          </a:p>
          <a:p>
            <a:endParaRPr lang="zh-CN" altLang="en-US" dirty="0"/>
          </a:p>
        </p:txBody>
      </p:sp>
      <p:pic>
        <p:nvPicPr>
          <p:cNvPr id="12" name="内容占位符 1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"/>
          <a:stretch>
            <a:fillRect/>
          </a:stretch>
        </p:blipFill>
        <p:spPr>
          <a:xfrm>
            <a:off x="668242" y="3927305"/>
            <a:ext cx="3597705" cy="1980058"/>
          </a:xfr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5"/>
          <a:stretch>
            <a:fillRect/>
          </a:stretch>
        </p:blipFill>
        <p:spPr>
          <a:xfrm>
            <a:off x="4275532" y="3927305"/>
            <a:ext cx="3698446" cy="197717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"/>
          <a:stretch>
            <a:fillRect/>
          </a:stretch>
        </p:blipFill>
        <p:spPr>
          <a:xfrm>
            <a:off x="7973978" y="3952789"/>
            <a:ext cx="3560842" cy="197717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788856" y="5955450"/>
            <a:ext cx="8671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</a:t>
            </a:r>
            <a:r>
              <a:rPr lang="en-US" altLang="zh-CN" dirty="0" smtClean="0"/>
              <a:t>ough                                                                   laugh                                                               Wei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61030" y="231694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z="1000" dirty="0" smtClean="0"/>
          </a:p>
          <a:p>
            <a:pPr marL="0" indent="0">
              <a:buNone/>
            </a:pPr>
            <a:r>
              <a:rPr lang="en-US" altLang="zh-CN" dirty="0" smtClean="0"/>
              <a:t>  In spite of the </a:t>
            </a:r>
            <a:r>
              <a:rPr lang="en-US" altLang="zh-CN" dirty="0"/>
              <a:t>extremely short </a:t>
            </a:r>
            <a:r>
              <a:rPr lang="en-US" altLang="zh-CN" dirty="0" smtClean="0"/>
              <a:t>duration and lack of linguistic </a:t>
            </a:r>
          </a:p>
          <a:p>
            <a:pPr marL="0" indent="0">
              <a:buNone/>
            </a:pPr>
            <a:r>
              <a:rPr lang="en-US" altLang="zh-CN" dirty="0" smtClean="0"/>
              <a:t>information, </a:t>
            </a:r>
            <a:r>
              <a:rPr lang="en-US" altLang="zh-CN" dirty="0"/>
              <a:t>the EER can be as low as 10%-14%, depending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on </a:t>
            </a:r>
            <a:r>
              <a:rPr lang="en-US" altLang="zh-CN" dirty="0"/>
              <a:t>the type of </a:t>
            </a:r>
            <a:r>
              <a:rPr lang="en-US" altLang="zh-CN" dirty="0" smtClean="0"/>
              <a:t>events.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 </a:t>
            </a:r>
            <a:r>
              <a:rPr lang="en-US" altLang="zh-CN" dirty="0"/>
              <a:t>A satisfying performance!!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9019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dirty="0"/>
              <a:t>• Does a particular trivial event </a:t>
            </a:r>
            <a:r>
              <a:rPr lang="en-US" altLang="zh-CN" dirty="0" smtClean="0"/>
              <a:t>involves </a:t>
            </a:r>
            <a:r>
              <a:rPr lang="en-US" altLang="zh-CN" dirty="0"/>
              <a:t>speaker information? </a:t>
            </a:r>
          </a:p>
          <a:p>
            <a:pPr marL="0" indent="0">
              <a:buNone/>
            </a:pPr>
            <a:r>
              <a:rPr lang="en-US" altLang="zh-CN" dirty="0"/>
              <a:t>   </a:t>
            </a:r>
            <a:r>
              <a:rPr lang="en-US" altLang="zh-CN" dirty="0">
                <a:solidFill>
                  <a:schemeClr val="accent2"/>
                </a:solidFill>
              </a:rPr>
              <a:t>Yes. </a:t>
            </a:r>
            <a:endParaRPr lang="en-US" altLang="zh-CN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accent2"/>
                </a:solidFill>
              </a:rPr>
              <a:t> </a:t>
            </a:r>
            <a:r>
              <a:rPr lang="en-US" altLang="zh-CN" dirty="0" smtClean="0">
                <a:solidFill>
                  <a:schemeClr val="accent2"/>
                </a:solidFill>
              </a:rPr>
              <a:t>  At </a:t>
            </a:r>
            <a:r>
              <a:rPr lang="en-US" altLang="zh-CN" dirty="0">
                <a:solidFill>
                  <a:schemeClr val="accent2"/>
                </a:solidFill>
              </a:rPr>
              <a:t>least for the three trivial events studied in this paper, rich speaker information is </a:t>
            </a:r>
            <a:r>
              <a:rPr lang="en-US" altLang="zh-CN" dirty="0" smtClean="0">
                <a:solidFill>
                  <a:schemeClr val="accent2"/>
                </a:solidFill>
              </a:rPr>
              <a:t>involved</a:t>
            </a:r>
            <a:r>
              <a:rPr lang="en-US" altLang="zh-CN" dirty="0">
                <a:solidFill>
                  <a:schemeClr val="accent2"/>
                </a:solidFill>
              </a:rPr>
              <a:t>.</a:t>
            </a:r>
          </a:p>
          <a:p>
            <a:pPr marL="0" indent="0">
              <a:buNone/>
            </a:pPr>
            <a:r>
              <a:rPr lang="en-US" altLang="zh-CN" dirty="0"/>
              <a:t>• Can the speaker information, if exists in a trivial event, be extracted from the </a:t>
            </a:r>
            <a:r>
              <a:rPr lang="en-US" altLang="zh-CN" dirty="0" smtClean="0"/>
              <a:t>short segment</a:t>
            </a:r>
            <a:r>
              <a:rPr lang="en-US" altLang="zh-CN" dirty="0"/>
              <a:t>? </a:t>
            </a:r>
          </a:p>
          <a:p>
            <a:pPr marL="0" indent="0">
              <a:buNone/>
            </a:pPr>
            <a:r>
              <a:rPr lang="en-US" altLang="zh-CN" dirty="0">
                <a:solidFill>
                  <a:schemeClr val="accent2"/>
                </a:solidFill>
              </a:rPr>
              <a:t>   Yes. </a:t>
            </a:r>
            <a:r>
              <a:rPr lang="en-US" altLang="zh-CN" dirty="0" smtClean="0">
                <a:solidFill>
                  <a:schemeClr val="accent2"/>
                </a:solidFill>
              </a:rPr>
              <a:t>The </a:t>
            </a:r>
            <a:r>
              <a:rPr lang="en-US" altLang="zh-CN" dirty="0">
                <a:solidFill>
                  <a:schemeClr val="accent2"/>
                </a:solidFill>
              </a:rPr>
              <a:t>deep feature approach was capable of extracting the speaker information from the </a:t>
            </a:r>
            <a:r>
              <a:rPr lang="en-US" altLang="zh-CN" dirty="0" smtClean="0">
                <a:solidFill>
                  <a:schemeClr val="accent2"/>
                </a:solidFill>
              </a:rPr>
              <a:t>short </a:t>
            </a:r>
            <a:r>
              <a:rPr lang="en-US" altLang="zh-CN" dirty="0">
                <a:solidFill>
                  <a:schemeClr val="accent2"/>
                </a:solidFill>
              </a:rPr>
              <a:t>and </a:t>
            </a:r>
            <a:r>
              <a:rPr lang="en-US" altLang="zh-CN" dirty="0" err="1">
                <a:solidFill>
                  <a:schemeClr val="accent2"/>
                </a:solidFill>
              </a:rPr>
              <a:t>idiocratic</a:t>
            </a:r>
            <a:r>
              <a:rPr lang="en-US" altLang="zh-CN" dirty="0">
                <a:solidFill>
                  <a:schemeClr val="accent2"/>
                </a:solidFill>
              </a:rPr>
              <a:t> trivial events.</a:t>
            </a:r>
          </a:p>
          <a:p>
            <a:pPr marL="0" indent="0">
              <a:buNone/>
            </a:pPr>
            <a:r>
              <a:rPr lang="en-US" altLang="zh-CN" dirty="0"/>
              <a:t> • Can the deep feature model trained with a regular speech database be migrated to recognize  </a:t>
            </a:r>
            <a:r>
              <a:rPr lang="en-US" altLang="zh-CN" dirty="0" smtClean="0"/>
              <a:t>trivial </a:t>
            </a:r>
            <a:r>
              <a:rPr lang="en-US" altLang="zh-CN" dirty="0"/>
              <a:t>event segments? </a:t>
            </a:r>
          </a:p>
          <a:p>
            <a:pPr marL="0" indent="0">
              <a:buNone/>
            </a:pP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</a:t>
            </a:r>
            <a:r>
              <a:rPr lang="en-US" altLang="zh-CN" dirty="0">
                <a:solidFill>
                  <a:schemeClr val="accent2"/>
                </a:solidFill>
              </a:rPr>
              <a:t>Yes. </a:t>
            </a:r>
            <a:r>
              <a:rPr lang="en-US" altLang="zh-CN" dirty="0" smtClean="0">
                <a:solidFill>
                  <a:schemeClr val="accent2"/>
                </a:solidFill>
              </a:rPr>
              <a:t>A </a:t>
            </a:r>
            <a:r>
              <a:rPr lang="en-US" altLang="zh-CN" dirty="0">
                <a:solidFill>
                  <a:schemeClr val="accent2"/>
                </a:solidFill>
              </a:rPr>
              <a:t>DNN model trained with the Fisher database worked well on trivial event SRE.</a:t>
            </a:r>
          </a:p>
          <a:p>
            <a:pPr marL="0" indent="0">
              <a:buNone/>
            </a:pP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263180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30189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Further works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303296"/>
            <a:ext cx="10515600" cy="4351338"/>
          </a:xfrm>
        </p:spPr>
        <p:txBody>
          <a:bodyPr/>
          <a:lstStyle/>
          <a:p>
            <a:r>
              <a:rPr lang="en-US" altLang="zh-CN" dirty="0" smtClean="0"/>
              <a:t>How </a:t>
            </a:r>
            <a:r>
              <a:rPr lang="en-US" altLang="zh-CN" dirty="0"/>
              <a:t>about the performance on other trivial </a:t>
            </a:r>
            <a:r>
              <a:rPr lang="en-US" altLang="zh-CN" dirty="0" smtClean="0"/>
              <a:t>events (every type referred in background), and which one is most discriminative?</a:t>
            </a:r>
          </a:p>
          <a:p>
            <a:endParaRPr lang="en-US" altLang="zh-CN" sz="1000" dirty="0" smtClean="0"/>
          </a:p>
          <a:p>
            <a:r>
              <a:rPr lang="en-US" altLang="zh-CN" dirty="0"/>
              <a:t> What is the implication of the experimental results for the acoustic </a:t>
            </a:r>
            <a:r>
              <a:rPr lang="en-US" altLang="zh-CN" dirty="0" smtClean="0"/>
              <a:t> and </a:t>
            </a:r>
            <a:r>
              <a:rPr lang="en-US" altLang="zh-CN" dirty="0"/>
              <a:t>linguistic research? </a:t>
            </a:r>
            <a:endParaRPr lang="en-US" altLang="zh-CN" dirty="0" smtClean="0"/>
          </a:p>
          <a:p>
            <a:endParaRPr lang="en-US" altLang="zh-CN" sz="1000" dirty="0" smtClean="0"/>
          </a:p>
          <a:p>
            <a:r>
              <a:rPr lang="en-US" altLang="zh-CN" dirty="0"/>
              <a:t>How the performance will be in a true scenario of speech </a:t>
            </a:r>
            <a:r>
              <a:rPr lang="en-US" altLang="zh-CN" dirty="0" smtClean="0"/>
              <a:t>disguise?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3833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Outline </a:t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Background and significance</a:t>
            </a:r>
          </a:p>
          <a:p>
            <a:r>
              <a:rPr lang="en-US" altLang="zh-CN" dirty="0" smtClean="0"/>
              <a:t>Deep feature learning</a:t>
            </a:r>
          </a:p>
          <a:p>
            <a:r>
              <a:rPr lang="en-US" altLang="zh-CN" dirty="0" smtClean="0"/>
              <a:t>Experiments</a:t>
            </a:r>
          </a:p>
          <a:p>
            <a:r>
              <a:rPr lang="en-US" altLang="zh-CN" dirty="0" smtClean="0"/>
              <a:t>Results and discussions</a:t>
            </a:r>
          </a:p>
          <a:p>
            <a:r>
              <a:rPr lang="en-US" altLang="zh-CN" dirty="0" smtClean="0"/>
              <a:t>Further work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9017" y="2685243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800" i="1" dirty="0" smtClean="0"/>
              <a:t>                            Thank  you</a:t>
            </a:r>
            <a:endParaRPr lang="zh-CN" alt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299375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Background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3200" dirty="0" smtClean="0"/>
              <a:t> Linguistic sound</a:t>
            </a:r>
          </a:p>
          <a:p>
            <a:pPr marL="0" indent="0">
              <a:buNone/>
            </a:pPr>
            <a:r>
              <a:rPr lang="en-US" altLang="zh-CN" sz="3200" dirty="0" smtClean="0"/>
              <a:t> Natural sound</a:t>
            </a:r>
          </a:p>
          <a:p>
            <a:pPr marL="0" indent="0">
              <a:buNone/>
            </a:pPr>
            <a:r>
              <a:rPr lang="en-US" altLang="zh-CN" sz="3200" dirty="0" smtClean="0"/>
              <a:t>      inspiratory </a:t>
            </a:r>
            <a:r>
              <a:rPr lang="en-US" altLang="zh-CN" sz="3200" dirty="0"/>
              <a:t>sound </a:t>
            </a:r>
            <a:endParaRPr lang="en-US" altLang="zh-CN" sz="3200" dirty="0" smtClean="0"/>
          </a:p>
          <a:p>
            <a:pPr marL="0" indent="0">
              <a:buNone/>
            </a:pPr>
            <a:r>
              <a:rPr lang="en-US" altLang="zh-CN" sz="3200" dirty="0" smtClean="0"/>
              <a:t>      expiratory </a:t>
            </a:r>
            <a:r>
              <a:rPr lang="en-US" altLang="zh-CN" sz="3200" dirty="0"/>
              <a:t>sound </a:t>
            </a:r>
            <a:endParaRPr lang="en-US" altLang="zh-CN" sz="3200" dirty="0" smtClean="0"/>
          </a:p>
          <a:p>
            <a:pPr marL="0" indent="0">
              <a:buNone/>
            </a:pPr>
            <a:r>
              <a:rPr lang="en-US" altLang="zh-CN" sz="3200" dirty="0" smtClean="0"/>
              <a:t>           vocal cord non-related</a:t>
            </a:r>
            <a:endParaRPr lang="zh-CN" altLang="en-US" sz="3200" dirty="0"/>
          </a:p>
          <a:p>
            <a:pPr marL="0" indent="0">
              <a:buNone/>
            </a:pPr>
            <a:r>
              <a:rPr lang="en-US" altLang="zh-CN" sz="3200" dirty="0" smtClean="0"/>
              <a:t>           vocal </a:t>
            </a:r>
            <a:r>
              <a:rPr lang="en-US" altLang="zh-CN" sz="3200" dirty="0"/>
              <a:t>cord </a:t>
            </a:r>
            <a:r>
              <a:rPr lang="en-US" altLang="zh-CN" sz="3200" dirty="0" smtClean="0"/>
              <a:t>related</a:t>
            </a:r>
          </a:p>
          <a:p>
            <a:pPr marL="0" indent="0">
              <a:buNone/>
            </a:pPr>
            <a:r>
              <a:rPr lang="en-US" altLang="zh-CN" sz="3200" dirty="0"/>
              <a:t>          </a:t>
            </a:r>
            <a:r>
              <a:rPr lang="en-US" altLang="zh-CN" sz="3200" dirty="0" smtClean="0"/>
              <a:t>      Oral </a:t>
            </a:r>
            <a:r>
              <a:rPr lang="en-US" altLang="zh-CN" sz="3200" dirty="0"/>
              <a:t>cavity </a:t>
            </a:r>
            <a:r>
              <a:rPr lang="en-US" altLang="zh-CN" sz="3200" dirty="0" smtClean="0"/>
              <a:t>resonance</a:t>
            </a:r>
          </a:p>
          <a:p>
            <a:pPr marL="0" indent="0">
              <a:buNone/>
            </a:pPr>
            <a:r>
              <a:rPr lang="en-US" altLang="zh-CN" sz="3200" dirty="0"/>
              <a:t>          </a:t>
            </a:r>
            <a:r>
              <a:rPr lang="en-US" altLang="zh-CN" sz="3200" dirty="0" smtClean="0"/>
              <a:t>      nasal </a:t>
            </a:r>
            <a:r>
              <a:rPr lang="en-US" altLang="zh-CN" sz="3200" dirty="0"/>
              <a:t>cavity resonance</a:t>
            </a:r>
          </a:p>
          <a:p>
            <a:pPr marL="0" indent="0">
              <a:buNone/>
            </a:pPr>
            <a:endParaRPr lang="zh-CN" altLang="en-US" sz="3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61" y="1687042"/>
            <a:ext cx="3048288" cy="38819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150" y="3209435"/>
            <a:ext cx="2174046" cy="2359510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 flipH="1">
            <a:off x="838200" y="2033516"/>
            <a:ext cx="144439" cy="3138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838200" y="2347415"/>
            <a:ext cx="158087" cy="2456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1310185" y="3070746"/>
            <a:ext cx="122830" cy="3002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310185" y="3357349"/>
            <a:ext cx="136478" cy="2729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1746913" y="4107976"/>
            <a:ext cx="150126" cy="3002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746914" y="4394579"/>
            <a:ext cx="163773" cy="3002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2224586" y="5131558"/>
            <a:ext cx="136477" cy="2866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2224586" y="5418161"/>
            <a:ext cx="136477" cy="2593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119116" y="2688609"/>
            <a:ext cx="0" cy="682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1132764" y="3357349"/>
            <a:ext cx="1774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571766" y="3725839"/>
            <a:ext cx="0" cy="682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1569492" y="4408227"/>
            <a:ext cx="1774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2047165" y="5420435"/>
            <a:ext cx="1774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033517" y="4749421"/>
            <a:ext cx="0" cy="682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Background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Different </a:t>
            </a:r>
            <a:r>
              <a:rPr lang="en-US" altLang="zh-CN" dirty="0" smtClean="0"/>
              <a:t>spectra of trivial events cough, laugh and Wei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487" y="2478013"/>
            <a:ext cx="6948497" cy="386822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525232" y="6346240"/>
            <a:ext cx="5141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c</a:t>
            </a:r>
            <a:r>
              <a:rPr lang="en-US" altLang="zh-CN" sz="1600" dirty="0" smtClean="0"/>
              <a:t>ough                                      laugh                                       Wei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23741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Background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42664" y="1798328"/>
            <a:ext cx="10515600" cy="43977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 smtClean="0"/>
              <a:t>Almost all existing automatic speaker recognition(SRE) approaches work on long and clear linguistic content such as “Hello, Google”.</a:t>
            </a:r>
          </a:p>
          <a:p>
            <a:pPr marL="0" indent="0">
              <a:buNone/>
            </a:pPr>
            <a:r>
              <a:rPr lang="en-US" altLang="zh-CN" sz="4000" dirty="0" smtClean="0"/>
              <a:t>                                         +</a:t>
            </a:r>
          </a:p>
          <a:p>
            <a:pPr marL="0" indent="0">
              <a:buNone/>
            </a:pPr>
            <a:r>
              <a:rPr lang="en-US" altLang="zh-CN" sz="2400" dirty="0" smtClean="0">
                <a:sym typeface="+mn-ea"/>
              </a:rPr>
              <a:t>Very </a:t>
            </a:r>
            <a:r>
              <a:rPr lang="en-US" altLang="zh-CN" sz="2400" dirty="0">
                <a:sym typeface="+mn-ea"/>
              </a:rPr>
              <a:t>little has been done on these trivial events in </a:t>
            </a:r>
            <a:r>
              <a:rPr lang="en-US" altLang="zh-CN" sz="2400" dirty="0" smtClean="0">
                <a:sym typeface="+mn-ea"/>
              </a:rPr>
              <a:t>SRE (short duration &amp; significantly different pronunciation &amp; no large-scale specific database)</a:t>
            </a: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 smtClean="0"/>
              <a:t>With the deep feature learning structure, strong speaker features can be learnt from a very short segment (about 0.3second)</a:t>
            </a:r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7" name="下箭头 6"/>
          <p:cNvSpPr/>
          <p:nvPr/>
        </p:nvSpPr>
        <p:spPr>
          <a:xfrm>
            <a:off x="5540991" y="4317734"/>
            <a:ext cx="136478" cy="64105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677469" y="4407430"/>
            <a:ext cx="1196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accent2"/>
                </a:solidFill>
              </a:rPr>
              <a:t>solution</a:t>
            </a:r>
            <a:endParaRPr lang="zh-CN" altLang="en-US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Deep feature learning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5965"/>
            <a:ext cx="10515600" cy="2903358"/>
          </a:xfrm>
        </p:spPr>
      </p:pic>
      <p:sp>
        <p:nvSpPr>
          <p:cNvPr id="5" name="文本框 4"/>
          <p:cNvSpPr txBox="1"/>
          <p:nvPr/>
        </p:nvSpPr>
        <p:spPr>
          <a:xfrm>
            <a:off x="701722" y="1689054"/>
            <a:ext cx="103593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  CT-DNN </a:t>
            </a:r>
            <a:r>
              <a:rPr lang="en-US" altLang="zh-CN" sz="2800" dirty="0"/>
              <a:t>model </a:t>
            </a:r>
            <a:r>
              <a:rPr lang="en-US" altLang="zh-CN" sz="2800" dirty="0" smtClean="0"/>
              <a:t>can </a:t>
            </a:r>
            <a:r>
              <a:rPr lang="en-US" altLang="zh-CN" sz="2800" dirty="0"/>
              <a:t>learn speaker sensitive </a:t>
            </a:r>
            <a:r>
              <a:rPr lang="en-US" altLang="zh-CN" sz="2800" dirty="0" smtClean="0"/>
              <a:t>features, which is </a:t>
            </a:r>
            <a:r>
              <a:rPr lang="en-US" altLang="zh-CN" sz="2800" dirty="0"/>
              <a:t>highly </a:t>
            </a:r>
            <a:endParaRPr lang="en-US" altLang="zh-CN" sz="2800" dirty="0" smtClean="0"/>
          </a:p>
          <a:p>
            <a:r>
              <a:rPr lang="en-US" altLang="zh-CN" sz="2800" dirty="0" smtClean="0"/>
              <a:t>  discriminative and </a:t>
            </a:r>
            <a:r>
              <a:rPr lang="en-US" altLang="zh-CN" sz="2800" dirty="0"/>
              <a:t>can be used to achieve impressive </a:t>
            </a:r>
            <a:r>
              <a:rPr lang="en-US" altLang="zh-CN" sz="2800" dirty="0" smtClean="0"/>
              <a:t>performance </a:t>
            </a:r>
          </a:p>
          <a:p>
            <a:r>
              <a:rPr lang="en-US" altLang="zh-CN" sz="2800" dirty="0" smtClean="0"/>
              <a:t>  when </a:t>
            </a:r>
            <a:r>
              <a:rPr lang="en-US" altLang="zh-CN" sz="2800" dirty="0"/>
              <a:t>the test utterances are </a:t>
            </a:r>
            <a:r>
              <a:rPr lang="en-US" altLang="zh-CN" sz="2800" dirty="0" smtClean="0"/>
              <a:t>extremely short</a:t>
            </a:r>
            <a:r>
              <a:rPr lang="en-US" altLang="zh-CN" sz="2800" dirty="0"/>
              <a:t>. 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Significance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04398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dirty="0" smtClean="0"/>
              <a:t>Answer three questions:</a:t>
            </a:r>
          </a:p>
          <a:p>
            <a:pPr marL="0" indent="0">
              <a:buNone/>
            </a:pP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dirty="0" smtClean="0"/>
              <a:t> • </a:t>
            </a:r>
            <a:r>
              <a:rPr lang="en-US" altLang="zh-CN" dirty="0"/>
              <a:t>Does a particular trivial event </a:t>
            </a:r>
            <a:r>
              <a:rPr lang="en-US" altLang="zh-CN" dirty="0" smtClean="0"/>
              <a:t>involves </a:t>
            </a:r>
            <a:r>
              <a:rPr lang="en-US" altLang="zh-CN" dirty="0"/>
              <a:t>speaker information</a:t>
            </a:r>
            <a:r>
              <a:rPr lang="en-US" altLang="zh-CN" dirty="0" smtClean="0"/>
              <a:t>?</a:t>
            </a:r>
          </a:p>
          <a:p>
            <a:pPr marL="0" indent="0">
              <a:buNone/>
            </a:pPr>
            <a:r>
              <a:rPr lang="en-US" altLang="zh-CN" dirty="0" smtClean="0"/>
              <a:t> </a:t>
            </a:r>
            <a:r>
              <a:rPr lang="en-US" altLang="zh-CN" dirty="0"/>
              <a:t>• Can the speaker information, if exists in a trivial event, be extracted from the event speech</a:t>
            </a:r>
            <a:r>
              <a:rPr lang="en-US" altLang="zh-CN" dirty="0" smtClean="0"/>
              <a:t>?</a:t>
            </a:r>
          </a:p>
          <a:p>
            <a:pPr marL="0" indent="0">
              <a:buNone/>
            </a:pPr>
            <a:r>
              <a:rPr lang="en-US" altLang="zh-CN" dirty="0" smtClean="0"/>
              <a:t> </a:t>
            </a:r>
            <a:r>
              <a:rPr lang="en-US" altLang="zh-CN" dirty="0"/>
              <a:t>• Can the deep feature model trained with a regular speech database be migrated to recognize trivial event segments?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18" y="2171308"/>
            <a:ext cx="5714579" cy="1570328"/>
          </a:xfrm>
        </p:spPr>
      </p:pic>
      <p:sp>
        <p:nvSpPr>
          <p:cNvPr id="7" name="文本框 6"/>
          <p:cNvSpPr txBox="1"/>
          <p:nvPr/>
        </p:nvSpPr>
        <p:spPr>
          <a:xfrm>
            <a:off x="838200" y="1954255"/>
            <a:ext cx="6681716" cy="393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•About database</a:t>
            </a:r>
          </a:p>
          <a:p>
            <a:r>
              <a:rPr lang="en-US" altLang="zh-CN" sz="2400" dirty="0" smtClean="0"/>
              <a:t>Train with the </a:t>
            </a:r>
            <a:r>
              <a:rPr lang="en-US" altLang="zh-CN" sz="2400" i="1" dirty="0" smtClean="0"/>
              <a:t>Fisher</a:t>
            </a:r>
            <a:r>
              <a:rPr lang="en-US" altLang="zh-CN" sz="2400" dirty="0" smtClean="0"/>
              <a:t> speech database</a:t>
            </a:r>
          </a:p>
          <a:p>
            <a:r>
              <a:rPr lang="en-US" altLang="zh-CN" sz="2400" dirty="0" smtClean="0"/>
              <a:t>and construct the test database with </a:t>
            </a:r>
          </a:p>
          <a:p>
            <a:r>
              <a:rPr lang="en-US" altLang="zh-CN" sz="2400" dirty="0" smtClean="0"/>
              <a:t>recording.</a:t>
            </a:r>
          </a:p>
          <a:p>
            <a:endParaRPr lang="en-US" altLang="zh-CN" sz="2800" dirty="0"/>
          </a:p>
          <a:p>
            <a:r>
              <a:rPr lang="en-US" altLang="zh-CN" sz="2800" dirty="0" smtClean="0"/>
              <a:t>•About data</a:t>
            </a:r>
          </a:p>
          <a:p>
            <a:r>
              <a:rPr lang="en-US" altLang="zh-CN" sz="2400" dirty="0" smtClean="0"/>
              <a:t>Every speaker has three types of events </a:t>
            </a:r>
          </a:p>
          <a:p>
            <a:r>
              <a:rPr lang="en-US" altLang="zh-CN" sz="2400" dirty="0"/>
              <a:t>a</a:t>
            </a:r>
            <a:r>
              <a:rPr lang="en-US" altLang="zh-CN" sz="2400" dirty="0" smtClean="0"/>
              <a:t>nd every event contain</a:t>
            </a:r>
            <a:r>
              <a:rPr lang="en-US" altLang="zh-CN" sz="2400" dirty="0"/>
              <a:t>s</a:t>
            </a:r>
            <a:r>
              <a:rPr lang="en-US" altLang="zh-CN" sz="2400" dirty="0" smtClean="0"/>
              <a:t> 5—10 segments, </a:t>
            </a:r>
          </a:p>
          <a:p>
            <a:r>
              <a:rPr lang="en-US" altLang="zh-CN" sz="2400" dirty="0"/>
              <a:t>w</a:t>
            </a:r>
            <a:r>
              <a:rPr lang="en-US" altLang="zh-CN" sz="2400" dirty="0" smtClean="0"/>
              <a:t>ith the most common 7—10.</a:t>
            </a:r>
          </a:p>
          <a:p>
            <a:r>
              <a:rPr lang="en-US" altLang="zh-CN" sz="2400" dirty="0" smtClean="0"/>
              <a:t> 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•An 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-vector system was constructed as the baseline system</a:t>
            </a:r>
          </a:p>
          <a:p>
            <a:pPr marL="0" indent="0">
              <a:buNone/>
            </a:pPr>
            <a:endParaRPr lang="en-US" altLang="zh-CN" sz="1000" dirty="0" smtClean="0"/>
          </a:p>
          <a:p>
            <a:pPr marL="0" indent="0">
              <a:buNone/>
            </a:pPr>
            <a:r>
              <a:rPr lang="en-US" altLang="zh-CN" dirty="0" smtClean="0"/>
              <a:t>•A d-vector system uses the CT-DNN architecture</a:t>
            </a:r>
          </a:p>
          <a:p>
            <a:pPr marL="0" indent="0">
              <a:buNone/>
            </a:pPr>
            <a:endParaRPr lang="en-US" altLang="zh-CN" sz="1000" dirty="0" smtClean="0"/>
          </a:p>
          <a:p>
            <a:pPr marL="0" indent="0">
              <a:buNone/>
            </a:pPr>
            <a:r>
              <a:rPr lang="en-US" altLang="zh-CN" dirty="0" smtClean="0"/>
              <a:t>•</a:t>
            </a:r>
            <a:r>
              <a:rPr lang="en-US" altLang="zh-CN" dirty="0"/>
              <a:t>Use t-SNE to investigate </a:t>
            </a:r>
            <a:r>
              <a:rPr lang="en-US" altLang="zh-CN" dirty="0" smtClean="0"/>
              <a:t>feature discrimination with the three </a:t>
            </a:r>
            <a:r>
              <a:rPr lang="en-US" altLang="zh-CN" dirty="0"/>
              <a:t>types </a:t>
            </a:r>
            <a:r>
              <a:rPr lang="en-US" altLang="zh-CN" dirty="0" smtClean="0"/>
              <a:t>of events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781</Words>
  <Application>Microsoft Office PowerPoint</Application>
  <PresentationFormat>宽屏</PresentationFormat>
  <Paragraphs>133</Paragraphs>
  <Slides>20</Slides>
  <Notes>2</Notes>
  <HiddenSlides>0</HiddenSlides>
  <MMClips>2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宋体</vt:lpstr>
      <vt:lpstr>Arial</vt:lpstr>
      <vt:lpstr>Calibri</vt:lpstr>
      <vt:lpstr>Calibri Light</vt:lpstr>
      <vt:lpstr>Office 主题</vt:lpstr>
      <vt:lpstr>Speaker Recognition with Cough, Laugh and “Wei”</vt:lpstr>
      <vt:lpstr>Outline   </vt:lpstr>
      <vt:lpstr>Background</vt:lpstr>
      <vt:lpstr>Background</vt:lpstr>
      <vt:lpstr>Background</vt:lpstr>
      <vt:lpstr>Deep feature learning</vt:lpstr>
      <vt:lpstr>Significance</vt:lpstr>
      <vt:lpstr>Experiment</vt:lpstr>
      <vt:lpstr>Experiment</vt:lpstr>
      <vt:lpstr>Result &amp; Discussion</vt:lpstr>
      <vt:lpstr>Result &amp; Discussion</vt:lpstr>
      <vt:lpstr>Result &amp; Discussion</vt:lpstr>
      <vt:lpstr>Result &amp; Discussion</vt:lpstr>
      <vt:lpstr>Discussion</vt:lpstr>
      <vt:lpstr>Result</vt:lpstr>
      <vt:lpstr>Result</vt:lpstr>
      <vt:lpstr>Summary</vt:lpstr>
      <vt:lpstr>Conclusion</vt:lpstr>
      <vt:lpstr>Further works</vt:lpstr>
      <vt:lpstr>                            Thank 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张淼</dc:creator>
  <cp:lastModifiedBy>张淼</cp:lastModifiedBy>
  <cp:revision>78</cp:revision>
  <dcterms:created xsi:type="dcterms:W3CDTF">1900-01-01T00:00:00Z</dcterms:created>
  <dcterms:modified xsi:type="dcterms:W3CDTF">2017-07-03T10:40:58Z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2052-7.4.0</vt:lpwstr>
  </property>
</Properties>
</file>