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0" r:id="rId3"/>
    <p:sldId id="257" r:id="rId4"/>
    <p:sldId id="258" r:id="rId5"/>
    <p:sldId id="261" r:id="rId6"/>
    <p:sldId id="263" r:id="rId7"/>
    <p:sldId id="259" r:id="rId8"/>
    <p:sldId id="265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7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7AC013-14E6-42E8-8DEF-A0BE0567FBD9}" type="datetimeFigureOut">
              <a:rPr lang="zh-CN" altLang="en-US" smtClean="0"/>
              <a:t>2016/7/21 Thursday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8B54B2-29AF-4C5F-9B1D-AEF010F4BCE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10921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8B54B2-29AF-4C5F-9B1D-AEF010F4BCE3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3982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B9CCD-26E5-47C1-90C0-FCF44E39DADB}" type="datetimeFigureOut">
              <a:rPr lang="zh-CN" altLang="en-US" smtClean="0"/>
              <a:t>2016/7/21 Thursday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50FB7-AF24-4E34-A916-F9B166B1408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2158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B9CCD-26E5-47C1-90C0-FCF44E39DADB}" type="datetimeFigureOut">
              <a:rPr lang="zh-CN" altLang="en-US" smtClean="0"/>
              <a:t>2016/7/21 Thursday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50FB7-AF24-4E34-A916-F9B166B1408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2443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B9CCD-26E5-47C1-90C0-FCF44E39DADB}" type="datetimeFigureOut">
              <a:rPr lang="zh-CN" altLang="en-US" smtClean="0"/>
              <a:t>2016/7/21 Thursday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50FB7-AF24-4E34-A916-F9B166B1408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1586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B9CCD-26E5-47C1-90C0-FCF44E39DADB}" type="datetimeFigureOut">
              <a:rPr lang="zh-CN" altLang="en-US" smtClean="0"/>
              <a:t>2016/7/21 Thursday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50FB7-AF24-4E34-A916-F9B166B1408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13055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B9CCD-26E5-47C1-90C0-FCF44E39DADB}" type="datetimeFigureOut">
              <a:rPr lang="zh-CN" altLang="en-US" smtClean="0"/>
              <a:t>2016/7/21 Thursday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50FB7-AF24-4E34-A916-F9B166B1408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2602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B9CCD-26E5-47C1-90C0-FCF44E39DADB}" type="datetimeFigureOut">
              <a:rPr lang="zh-CN" altLang="en-US" smtClean="0"/>
              <a:t>2016/7/21 Thursday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50FB7-AF24-4E34-A916-F9B166B1408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09130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B9CCD-26E5-47C1-90C0-FCF44E39DADB}" type="datetimeFigureOut">
              <a:rPr lang="zh-CN" altLang="en-US" smtClean="0"/>
              <a:t>2016/7/21 Thursday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50FB7-AF24-4E34-A916-F9B166B1408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73009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B9CCD-26E5-47C1-90C0-FCF44E39DADB}" type="datetimeFigureOut">
              <a:rPr lang="zh-CN" altLang="en-US" smtClean="0"/>
              <a:t>2016/7/21 Thursday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50FB7-AF24-4E34-A916-F9B166B1408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7422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B9CCD-26E5-47C1-90C0-FCF44E39DADB}" type="datetimeFigureOut">
              <a:rPr lang="zh-CN" altLang="en-US" smtClean="0"/>
              <a:t>2016/7/21 Thursday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50FB7-AF24-4E34-A916-F9B166B1408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10767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B9CCD-26E5-47C1-90C0-FCF44E39DADB}" type="datetimeFigureOut">
              <a:rPr lang="zh-CN" altLang="en-US" smtClean="0"/>
              <a:t>2016/7/21 Thursday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50FB7-AF24-4E34-A916-F9B166B1408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311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B9CCD-26E5-47C1-90C0-FCF44E39DADB}" type="datetimeFigureOut">
              <a:rPr lang="zh-CN" altLang="en-US" smtClean="0"/>
              <a:t>2016/7/21 Thursday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50FB7-AF24-4E34-A916-F9B166B1408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0862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EB9CCD-26E5-47C1-90C0-FCF44E39DADB}" type="datetimeFigureOut">
              <a:rPr lang="zh-CN" altLang="en-US" smtClean="0"/>
              <a:t>2016/7/21 Thursday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50FB7-AF24-4E34-A916-F9B166B1408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6297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Bi-weekly Report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err="1" smtClean="0"/>
              <a:t>Ziwei</a:t>
            </a:r>
            <a:r>
              <a:rPr lang="en-US" altLang="zh-CN" dirty="0" smtClean="0"/>
              <a:t> Bai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6721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Gains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3600" dirty="0" smtClean="0"/>
              <a:t>patent——</a:t>
            </a:r>
            <a:r>
              <a:rPr lang="zh-CN" altLang="en-US" sz="3600" dirty="0" smtClean="0"/>
              <a:t>现代文到古诗的转换</a:t>
            </a:r>
            <a:r>
              <a:rPr lang="zh-CN" altLang="en-US" sz="3600" dirty="0" smtClean="0"/>
              <a:t>技术</a:t>
            </a:r>
            <a:endParaRPr lang="en-US" altLang="zh-CN" sz="3600" dirty="0" smtClean="0"/>
          </a:p>
          <a:p>
            <a:endParaRPr lang="en-US" altLang="zh-CN" sz="3600" dirty="0" smtClean="0"/>
          </a:p>
          <a:p>
            <a:r>
              <a:rPr lang="en-US" altLang="zh-CN" sz="3600" dirty="0" smtClean="0"/>
              <a:t>TTS</a:t>
            </a:r>
          </a:p>
          <a:p>
            <a:r>
              <a:rPr lang="en-US" altLang="zh-CN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zh-CN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break &amp; combine</a:t>
            </a:r>
          </a:p>
          <a:p>
            <a:r>
              <a:rPr lang="en-US" altLang="zh-CN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bottleneck         </a:t>
            </a:r>
            <a:endParaRPr lang="en-US" altLang="zh-CN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8608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CN" dirty="0" smtClean="0"/>
              <a:t>1</a:t>
            </a:r>
            <a:r>
              <a:rPr lang="zh-CN" altLang="en-US" dirty="0" smtClean="0"/>
              <a:t>、</a:t>
            </a:r>
            <a:r>
              <a:rPr lang="en-US" altLang="zh-CN" dirty="0" smtClean="0"/>
              <a:t>patent</a:t>
            </a:r>
            <a:endParaRPr lang="zh-CN" altLang="en-US" dirty="0"/>
          </a:p>
        </p:txBody>
      </p:sp>
      <p:grpSp>
        <p:nvGrpSpPr>
          <p:cNvPr id="4" name="画布 305"/>
          <p:cNvGrpSpPr/>
          <p:nvPr/>
        </p:nvGrpSpPr>
        <p:grpSpPr>
          <a:xfrm>
            <a:off x="1835696" y="107315"/>
            <a:ext cx="6264695" cy="6643370"/>
            <a:chOff x="0" y="0"/>
            <a:chExt cx="5271770" cy="6643370"/>
          </a:xfrm>
        </p:grpSpPr>
        <p:sp>
          <p:nvSpPr>
            <p:cNvPr id="5" name="矩形 4"/>
            <p:cNvSpPr/>
            <p:nvPr/>
          </p:nvSpPr>
          <p:spPr>
            <a:xfrm>
              <a:off x="0" y="0"/>
              <a:ext cx="5271770" cy="6643370"/>
            </a:xfrm>
            <a:prstGeom prst="rect">
              <a:avLst/>
            </a:prstGeom>
            <a:ln w="12700"/>
          </p:spPr>
        </p:sp>
        <p:sp>
          <p:nvSpPr>
            <p:cNvPr id="6" name="矩形 5"/>
            <p:cNvSpPr/>
            <p:nvPr/>
          </p:nvSpPr>
          <p:spPr>
            <a:xfrm>
              <a:off x="1117990" y="4576773"/>
              <a:ext cx="286294" cy="714479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50" kern="100">
                  <a:solidFill>
                    <a:srgbClr val="000000"/>
                  </a:solidFill>
                  <a:effectLst/>
                  <a:ea typeface="宋体"/>
                  <a:cs typeface="Times New Roman"/>
                </a:rPr>
                <a:t>h1</a:t>
              </a:r>
              <a:endParaRPr lang="zh-CN" sz="1050" kern="100">
                <a:effectLst/>
                <a:ea typeface="宋体"/>
                <a:cs typeface="Times New Roman"/>
              </a:endParaRPr>
            </a:p>
          </p:txBody>
        </p:sp>
        <p:sp>
          <p:nvSpPr>
            <p:cNvPr id="7" name="椭圆 6"/>
            <p:cNvSpPr/>
            <p:nvPr/>
          </p:nvSpPr>
          <p:spPr>
            <a:xfrm>
              <a:off x="1059427" y="5698208"/>
              <a:ext cx="362310" cy="362309"/>
            </a:xfrm>
            <a:prstGeom prst="ellipse">
              <a:avLst/>
            </a:pr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zh-CN" sz="1050" kern="100">
                  <a:solidFill>
                    <a:srgbClr val="000000"/>
                  </a:solidFill>
                  <a:effectLst/>
                  <a:ea typeface="宋体"/>
                  <a:cs typeface="Times New Roman"/>
                </a:rPr>
                <a:t>月</a:t>
              </a:r>
              <a:endParaRPr lang="zh-CN" sz="1050" kern="100">
                <a:effectLst/>
                <a:ea typeface="宋体"/>
                <a:cs typeface="Times New Roman"/>
              </a:endParaRPr>
            </a:p>
          </p:txBody>
        </p:sp>
        <p:cxnSp>
          <p:nvCxnSpPr>
            <p:cNvPr id="8" name="直接连接符 7"/>
            <p:cNvCxnSpPr/>
            <p:nvPr/>
          </p:nvCxnSpPr>
          <p:spPr>
            <a:xfrm>
              <a:off x="1233577" y="5560185"/>
              <a:ext cx="0" cy="13802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矩形 8"/>
            <p:cNvSpPr/>
            <p:nvPr/>
          </p:nvSpPr>
          <p:spPr>
            <a:xfrm>
              <a:off x="1102560" y="5396283"/>
              <a:ext cx="319177" cy="24154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50" kern="100">
                  <a:solidFill>
                    <a:srgbClr val="000000"/>
                  </a:solidFill>
                  <a:effectLst/>
                  <a:ea typeface="宋体"/>
                  <a:cs typeface="Times New Roman"/>
                </a:rPr>
                <a:t>x1</a:t>
              </a:r>
              <a:endParaRPr lang="zh-CN" sz="1050" kern="100">
                <a:effectLst/>
                <a:ea typeface="宋体"/>
                <a:cs typeface="Times New Roman"/>
              </a:endParaRPr>
            </a:p>
          </p:txBody>
        </p:sp>
        <p:cxnSp>
          <p:nvCxnSpPr>
            <p:cNvPr id="10" name="直接箭头连接符 9"/>
            <p:cNvCxnSpPr/>
            <p:nvPr/>
          </p:nvCxnSpPr>
          <p:spPr>
            <a:xfrm flipV="1">
              <a:off x="1233577" y="5291253"/>
              <a:ext cx="0" cy="14816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/>
          </p:nvCxnSpPr>
          <p:spPr>
            <a:xfrm>
              <a:off x="1233577" y="4420272"/>
              <a:ext cx="0" cy="13779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矩形 11"/>
            <p:cNvSpPr/>
            <p:nvPr/>
          </p:nvSpPr>
          <p:spPr>
            <a:xfrm>
              <a:off x="1102767" y="4256442"/>
              <a:ext cx="318770" cy="20818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50">
                  <a:solidFill>
                    <a:srgbClr val="000000"/>
                  </a:solidFill>
                  <a:effectLst/>
                  <a:latin typeface="宋体"/>
                  <a:cs typeface="Times New Roman"/>
                </a:rPr>
                <a:t>x1</a:t>
              </a:r>
              <a:endParaRPr lang="zh-CN" sz="1200">
                <a:effectLst/>
                <a:latin typeface="宋体"/>
                <a:cs typeface="宋体"/>
              </a:endParaRPr>
            </a:p>
          </p:txBody>
        </p:sp>
        <p:cxnSp>
          <p:nvCxnSpPr>
            <p:cNvPr id="13" name="直接箭头连接符 12"/>
            <p:cNvCxnSpPr/>
            <p:nvPr/>
          </p:nvCxnSpPr>
          <p:spPr>
            <a:xfrm flipV="1">
              <a:off x="1233577" y="4151667"/>
              <a:ext cx="0" cy="14795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矩形 13"/>
            <p:cNvSpPr/>
            <p:nvPr/>
          </p:nvSpPr>
          <p:spPr>
            <a:xfrm>
              <a:off x="1118534" y="3437292"/>
              <a:ext cx="285750" cy="714375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50">
                  <a:solidFill>
                    <a:srgbClr val="000000"/>
                  </a:solidFill>
                  <a:effectLst/>
                  <a:latin typeface="宋体"/>
                  <a:cs typeface="Times New Roman"/>
                </a:rPr>
                <a:t>h1</a:t>
              </a:r>
              <a:endParaRPr lang="zh-CN" sz="1200">
                <a:effectLst/>
                <a:latin typeface="宋体"/>
                <a:cs typeface="宋体"/>
              </a:endParaRPr>
            </a:p>
          </p:txBody>
        </p:sp>
        <p:cxnSp>
          <p:nvCxnSpPr>
            <p:cNvPr id="15" name="直接箭头连接符 14"/>
            <p:cNvCxnSpPr/>
            <p:nvPr/>
          </p:nvCxnSpPr>
          <p:spPr>
            <a:xfrm flipV="1">
              <a:off x="1421737" y="3662375"/>
              <a:ext cx="329425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接箭头连接符 15"/>
            <p:cNvCxnSpPr/>
            <p:nvPr/>
          </p:nvCxnSpPr>
          <p:spPr>
            <a:xfrm flipH="1">
              <a:off x="1404286" y="3878034"/>
              <a:ext cx="34687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矩形 16"/>
            <p:cNvSpPr/>
            <p:nvPr/>
          </p:nvSpPr>
          <p:spPr>
            <a:xfrm>
              <a:off x="1750527" y="4569269"/>
              <a:ext cx="285750" cy="714375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50">
                  <a:solidFill>
                    <a:srgbClr val="000000"/>
                  </a:solidFill>
                  <a:effectLst/>
                  <a:latin typeface="宋体"/>
                  <a:cs typeface="Times New Roman"/>
                </a:rPr>
                <a:t>h2</a:t>
              </a:r>
              <a:endParaRPr lang="zh-CN" sz="1200">
                <a:effectLst/>
                <a:latin typeface="宋体"/>
                <a:cs typeface="宋体"/>
              </a:endParaRPr>
            </a:p>
          </p:txBody>
        </p:sp>
        <p:sp>
          <p:nvSpPr>
            <p:cNvPr id="18" name="椭圆 17"/>
            <p:cNvSpPr/>
            <p:nvPr/>
          </p:nvSpPr>
          <p:spPr>
            <a:xfrm>
              <a:off x="1692107" y="5690679"/>
              <a:ext cx="361950" cy="361950"/>
            </a:xfrm>
            <a:prstGeom prst="ellipse">
              <a:avLst/>
            </a:pr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zh-CN" sz="1050">
                  <a:solidFill>
                    <a:srgbClr val="000000"/>
                  </a:solidFill>
                  <a:effectLst/>
                  <a:latin typeface="宋体"/>
                  <a:cs typeface="Times New Roman"/>
                </a:rPr>
                <a:t>光</a:t>
              </a:r>
              <a:endParaRPr lang="zh-CN" sz="1200">
                <a:effectLst/>
                <a:latin typeface="宋体"/>
                <a:cs typeface="宋体"/>
              </a:endParaRPr>
            </a:p>
          </p:txBody>
        </p:sp>
        <p:cxnSp>
          <p:nvCxnSpPr>
            <p:cNvPr id="19" name="直接连接符 18"/>
            <p:cNvCxnSpPr/>
            <p:nvPr/>
          </p:nvCxnSpPr>
          <p:spPr>
            <a:xfrm>
              <a:off x="1866097" y="5552249"/>
              <a:ext cx="0" cy="13779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矩形 19"/>
            <p:cNvSpPr/>
            <p:nvPr/>
          </p:nvSpPr>
          <p:spPr>
            <a:xfrm>
              <a:off x="1735287" y="5388419"/>
              <a:ext cx="318770" cy="2413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50">
                  <a:solidFill>
                    <a:srgbClr val="000000"/>
                  </a:solidFill>
                  <a:effectLst/>
                  <a:latin typeface="宋体"/>
                  <a:cs typeface="Times New Roman"/>
                </a:rPr>
                <a:t>x2</a:t>
              </a:r>
              <a:endParaRPr lang="zh-CN" sz="1200">
                <a:effectLst/>
                <a:latin typeface="宋体"/>
                <a:cs typeface="宋体"/>
              </a:endParaRPr>
            </a:p>
          </p:txBody>
        </p:sp>
        <p:cxnSp>
          <p:nvCxnSpPr>
            <p:cNvPr id="21" name="直接箭头连接符 20"/>
            <p:cNvCxnSpPr/>
            <p:nvPr/>
          </p:nvCxnSpPr>
          <p:spPr>
            <a:xfrm flipV="1">
              <a:off x="1866097" y="5283644"/>
              <a:ext cx="0" cy="14795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接连接符 21"/>
            <p:cNvCxnSpPr/>
            <p:nvPr/>
          </p:nvCxnSpPr>
          <p:spPr>
            <a:xfrm>
              <a:off x="1866097" y="4412424"/>
              <a:ext cx="0" cy="13779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矩形 22"/>
            <p:cNvSpPr/>
            <p:nvPr/>
          </p:nvSpPr>
          <p:spPr>
            <a:xfrm>
              <a:off x="1735287" y="4248594"/>
              <a:ext cx="318770" cy="2076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50">
                  <a:solidFill>
                    <a:srgbClr val="000000"/>
                  </a:solidFill>
                  <a:effectLst/>
                  <a:latin typeface="宋体"/>
                  <a:cs typeface="Times New Roman"/>
                </a:rPr>
                <a:t>x2</a:t>
              </a:r>
              <a:endParaRPr lang="zh-CN" sz="1200">
                <a:effectLst/>
                <a:latin typeface="宋体"/>
                <a:cs typeface="宋体"/>
              </a:endParaRPr>
            </a:p>
          </p:txBody>
        </p:sp>
        <p:cxnSp>
          <p:nvCxnSpPr>
            <p:cNvPr id="24" name="直接箭头连接符 23"/>
            <p:cNvCxnSpPr/>
            <p:nvPr/>
          </p:nvCxnSpPr>
          <p:spPr>
            <a:xfrm flipV="1">
              <a:off x="1866097" y="4143819"/>
              <a:ext cx="0" cy="14795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矩形 24"/>
            <p:cNvSpPr/>
            <p:nvPr/>
          </p:nvSpPr>
          <p:spPr>
            <a:xfrm>
              <a:off x="1751162" y="3429444"/>
              <a:ext cx="285750" cy="714375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50">
                  <a:solidFill>
                    <a:srgbClr val="000000"/>
                  </a:solidFill>
                  <a:effectLst/>
                  <a:latin typeface="宋体"/>
                  <a:cs typeface="Times New Roman"/>
                </a:rPr>
                <a:t>h2</a:t>
              </a:r>
              <a:endParaRPr lang="zh-CN" sz="1200">
                <a:effectLst/>
                <a:latin typeface="宋体"/>
                <a:cs typeface="宋体"/>
              </a:endParaRPr>
            </a:p>
          </p:txBody>
        </p:sp>
        <p:cxnSp>
          <p:nvCxnSpPr>
            <p:cNvPr id="26" name="直接箭头连接符 25"/>
            <p:cNvCxnSpPr/>
            <p:nvPr/>
          </p:nvCxnSpPr>
          <p:spPr>
            <a:xfrm flipV="1">
              <a:off x="2054692" y="3654869"/>
              <a:ext cx="32893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接箭头连接符 26"/>
            <p:cNvCxnSpPr/>
            <p:nvPr/>
          </p:nvCxnSpPr>
          <p:spPr>
            <a:xfrm flipH="1">
              <a:off x="2036912" y="3870134"/>
              <a:ext cx="34671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矩形 27"/>
            <p:cNvSpPr/>
            <p:nvPr/>
          </p:nvSpPr>
          <p:spPr>
            <a:xfrm>
              <a:off x="2382987" y="4577117"/>
              <a:ext cx="285750" cy="714375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50">
                  <a:solidFill>
                    <a:srgbClr val="000000"/>
                  </a:solidFill>
                  <a:effectLst/>
                  <a:latin typeface="宋体"/>
                  <a:cs typeface="Times New Roman"/>
                </a:rPr>
                <a:t>h3</a:t>
              </a:r>
              <a:endParaRPr lang="zh-CN" sz="1200">
                <a:effectLst/>
                <a:latin typeface="宋体"/>
                <a:cs typeface="宋体"/>
              </a:endParaRPr>
            </a:p>
          </p:txBody>
        </p:sp>
        <p:sp>
          <p:nvSpPr>
            <p:cNvPr id="29" name="椭圆 28"/>
            <p:cNvSpPr/>
            <p:nvPr/>
          </p:nvSpPr>
          <p:spPr>
            <a:xfrm>
              <a:off x="2324567" y="5698527"/>
              <a:ext cx="361950" cy="361950"/>
            </a:xfrm>
            <a:prstGeom prst="ellipse">
              <a:avLst/>
            </a:pr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zh-CN" sz="1050">
                  <a:solidFill>
                    <a:srgbClr val="000000"/>
                  </a:solidFill>
                  <a:effectLst/>
                  <a:latin typeface="宋体"/>
                  <a:cs typeface="Times New Roman"/>
                </a:rPr>
                <a:t>洒</a:t>
              </a:r>
              <a:endParaRPr lang="zh-CN" sz="1200">
                <a:effectLst/>
                <a:latin typeface="宋体"/>
                <a:cs typeface="宋体"/>
              </a:endParaRPr>
            </a:p>
          </p:txBody>
        </p:sp>
        <p:cxnSp>
          <p:nvCxnSpPr>
            <p:cNvPr id="30" name="直接连接符 29"/>
            <p:cNvCxnSpPr/>
            <p:nvPr/>
          </p:nvCxnSpPr>
          <p:spPr>
            <a:xfrm>
              <a:off x="2498557" y="5560097"/>
              <a:ext cx="0" cy="13779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矩形 30"/>
            <p:cNvSpPr/>
            <p:nvPr/>
          </p:nvSpPr>
          <p:spPr>
            <a:xfrm>
              <a:off x="2367747" y="5396267"/>
              <a:ext cx="318770" cy="2413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50">
                  <a:solidFill>
                    <a:srgbClr val="000000"/>
                  </a:solidFill>
                  <a:effectLst/>
                  <a:latin typeface="宋体"/>
                  <a:cs typeface="Times New Roman"/>
                </a:rPr>
                <a:t>x3</a:t>
              </a:r>
              <a:endParaRPr lang="zh-CN" sz="1200">
                <a:effectLst/>
                <a:latin typeface="宋体"/>
                <a:cs typeface="宋体"/>
              </a:endParaRPr>
            </a:p>
          </p:txBody>
        </p:sp>
        <p:cxnSp>
          <p:nvCxnSpPr>
            <p:cNvPr id="32" name="直接箭头连接符 31"/>
            <p:cNvCxnSpPr/>
            <p:nvPr/>
          </p:nvCxnSpPr>
          <p:spPr>
            <a:xfrm flipV="1">
              <a:off x="2498557" y="5291492"/>
              <a:ext cx="0" cy="14795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接连接符 32"/>
            <p:cNvCxnSpPr/>
            <p:nvPr/>
          </p:nvCxnSpPr>
          <p:spPr>
            <a:xfrm>
              <a:off x="2498557" y="4420272"/>
              <a:ext cx="0" cy="13779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矩形 33"/>
            <p:cNvSpPr/>
            <p:nvPr/>
          </p:nvSpPr>
          <p:spPr>
            <a:xfrm>
              <a:off x="2367747" y="4256442"/>
              <a:ext cx="318770" cy="2076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50">
                  <a:solidFill>
                    <a:srgbClr val="000000"/>
                  </a:solidFill>
                  <a:effectLst/>
                  <a:latin typeface="宋体"/>
                  <a:cs typeface="Times New Roman"/>
                </a:rPr>
                <a:t>x3</a:t>
              </a:r>
              <a:endParaRPr lang="zh-CN" sz="1200">
                <a:effectLst/>
                <a:latin typeface="宋体"/>
                <a:cs typeface="宋体"/>
              </a:endParaRPr>
            </a:p>
          </p:txBody>
        </p:sp>
        <p:cxnSp>
          <p:nvCxnSpPr>
            <p:cNvPr id="35" name="直接箭头连接符 34"/>
            <p:cNvCxnSpPr/>
            <p:nvPr/>
          </p:nvCxnSpPr>
          <p:spPr>
            <a:xfrm flipV="1">
              <a:off x="2498557" y="4151667"/>
              <a:ext cx="0" cy="14795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矩形 35"/>
            <p:cNvSpPr/>
            <p:nvPr/>
          </p:nvSpPr>
          <p:spPr>
            <a:xfrm>
              <a:off x="2383622" y="3437292"/>
              <a:ext cx="285750" cy="714375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50">
                  <a:solidFill>
                    <a:srgbClr val="000000"/>
                  </a:solidFill>
                  <a:effectLst/>
                  <a:latin typeface="宋体"/>
                  <a:cs typeface="Times New Roman"/>
                </a:rPr>
                <a:t>h3</a:t>
              </a:r>
              <a:endParaRPr lang="zh-CN" sz="1200">
                <a:effectLst/>
                <a:latin typeface="宋体"/>
                <a:cs typeface="宋体"/>
              </a:endParaRPr>
            </a:p>
          </p:txBody>
        </p:sp>
        <p:cxnSp>
          <p:nvCxnSpPr>
            <p:cNvPr id="37" name="直接箭头连接符 36"/>
            <p:cNvCxnSpPr/>
            <p:nvPr/>
          </p:nvCxnSpPr>
          <p:spPr>
            <a:xfrm flipV="1">
              <a:off x="2687152" y="3662717"/>
              <a:ext cx="32893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接箭头连接符 37"/>
            <p:cNvCxnSpPr/>
            <p:nvPr/>
          </p:nvCxnSpPr>
          <p:spPr>
            <a:xfrm flipH="1">
              <a:off x="2669372" y="3877982"/>
              <a:ext cx="34671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矩形 38"/>
            <p:cNvSpPr/>
            <p:nvPr/>
          </p:nvSpPr>
          <p:spPr>
            <a:xfrm>
              <a:off x="3006821" y="4575247"/>
              <a:ext cx="285750" cy="714375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50">
                  <a:solidFill>
                    <a:srgbClr val="000000"/>
                  </a:solidFill>
                  <a:effectLst/>
                  <a:latin typeface="宋体"/>
                  <a:cs typeface="Times New Roman"/>
                </a:rPr>
                <a:t>h4</a:t>
              </a:r>
              <a:endParaRPr lang="zh-CN" sz="1200">
                <a:effectLst/>
                <a:latin typeface="宋体"/>
                <a:cs typeface="宋体"/>
              </a:endParaRPr>
            </a:p>
          </p:txBody>
        </p:sp>
        <p:sp>
          <p:nvSpPr>
            <p:cNvPr id="40" name="椭圆 39"/>
            <p:cNvSpPr/>
            <p:nvPr/>
          </p:nvSpPr>
          <p:spPr>
            <a:xfrm>
              <a:off x="2948401" y="5696657"/>
              <a:ext cx="361950" cy="361950"/>
            </a:xfrm>
            <a:prstGeom prst="ellipse">
              <a:avLst/>
            </a:pr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zh-CN" sz="1050">
                  <a:solidFill>
                    <a:srgbClr val="000000"/>
                  </a:solidFill>
                  <a:effectLst/>
                  <a:latin typeface="宋体"/>
                  <a:cs typeface="Times New Roman"/>
                </a:rPr>
                <a:t>在</a:t>
              </a:r>
              <a:endParaRPr lang="zh-CN" sz="1200">
                <a:effectLst/>
                <a:latin typeface="宋体"/>
                <a:cs typeface="宋体"/>
              </a:endParaRPr>
            </a:p>
          </p:txBody>
        </p:sp>
        <p:cxnSp>
          <p:nvCxnSpPr>
            <p:cNvPr id="41" name="直接连接符 40"/>
            <p:cNvCxnSpPr/>
            <p:nvPr/>
          </p:nvCxnSpPr>
          <p:spPr>
            <a:xfrm>
              <a:off x="3122391" y="5558227"/>
              <a:ext cx="0" cy="13779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矩形 41"/>
            <p:cNvSpPr/>
            <p:nvPr/>
          </p:nvSpPr>
          <p:spPr>
            <a:xfrm>
              <a:off x="2991581" y="5394397"/>
              <a:ext cx="318770" cy="2413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50">
                  <a:solidFill>
                    <a:srgbClr val="000000"/>
                  </a:solidFill>
                  <a:effectLst/>
                  <a:latin typeface="宋体"/>
                  <a:cs typeface="Times New Roman"/>
                </a:rPr>
                <a:t>x4</a:t>
              </a:r>
              <a:endParaRPr lang="zh-CN" sz="1200">
                <a:effectLst/>
                <a:latin typeface="宋体"/>
                <a:cs typeface="宋体"/>
              </a:endParaRPr>
            </a:p>
          </p:txBody>
        </p:sp>
        <p:cxnSp>
          <p:nvCxnSpPr>
            <p:cNvPr id="43" name="直接箭头连接符 42"/>
            <p:cNvCxnSpPr/>
            <p:nvPr/>
          </p:nvCxnSpPr>
          <p:spPr>
            <a:xfrm flipV="1">
              <a:off x="3122391" y="5289622"/>
              <a:ext cx="0" cy="14795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接连接符 43"/>
            <p:cNvCxnSpPr/>
            <p:nvPr/>
          </p:nvCxnSpPr>
          <p:spPr>
            <a:xfrm>
              <a:off x="3122391" y="4418402"/>
              <a:ext cx="0" cy="13779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矩形 44"/>
            <p:cNvSpPr/>
            <p:nvPr/>
          </p:nvSpPr>
          <p:spPr>
            <a:xfrm>
              <a:off x="2991581" y="4254572"/>
              <a:ext cx="318770" cy="2076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50">
                  <a:solidFill>
                    <a:srgbClr val="000000"/>
                  </a:solidFill>
                  <a:effectLst/>
                  <a:latin typeface="宋体"/>
                  <a:cs typeface="Times New Roman"/>
                </a:rPr>
                <a:t>x4</a:t>
              </a:r>
              <a:endParaRPr lang="zh-CN" sz="1200">
                <a:effectLst/>
                <a:latin typeface="宋体"/>
                <a:cs typeface="宋体"/>
              </a:endParaRPr>
            </a:p>
          </p:txBody>
        </p:sp>
        <p:cxnSp>
          <p:nvCxnSpPr>
            <p:cNvPr id="46" name="直接箭头连接符 45"/>
            <p:cNvCxnSpPr/>
            <p:nvPr/>
          </p:nvCxnSpPr>
          <p:spPr>
            <a:xfrm flipV="1">
              <a:off x="3122391" y="4149797"/>
              <a:ext cx="0" cy="14795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矩形 46"/>
            <p:cNvSpPr/>
            <p:nvPr/>
          </p:nvSpPr>
          <p:spPr>
            <a:xfrm>
              <a:off x="3007456" y="3435422"/>
              <a:ext cx="285750" cy="714375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50">
                  <a:solidFill>
                    <a:srgbClr val="000000"/>
                  </a:solidFill>
                  <a:effectLst/>
                  <a:latin typeface="宋体"/>
                  <a:cs typeface="Times New Roman"/>
                </a:rPr>
                <a:t>h4</a:t>
              </a:r>
              <a:endParaRPr lang="zh-CN" sz="1200">
                <a:effectLst/>
                <a:latin typeface="宋体"/>
                <a:cs typeface="宋体"/>
              </a:endParaRPr>
            </a:p>
          </p:txBody>
        </p:sp>
        <p:cxnSp>
          <p:nvCxnSpPr>
            <p:cNvPr id="48" name="直接箭头连接符 47"/>
            <p:cNvCxnSpPr/>
            <p:nvPr/>
          </p:nvCxnSpPr>
          <p:spPr>
            <a:xfrm flipV="1">
              <a:off x="3310986" y="3660847"/>
              <a:ext cx="32893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接箭头连接符 48"/>
            <p:cNvCxnSpPr/>
            <p:nvPr/>
          </p:nvCxnSpPr>
          <p:spPr>
            <a:xfrm flipH="1">
              <a:off x="3293206" y="3876112"/>
              <a:ext cx="34671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矩形 49"/>
            <p:cNvSpPr/>
            <p:nvPr/>
          </p:nvSpPr>
          <p:spPr>
            <a:xfrm>
              <a:off x="3639281" y="4577117"/>
              <a:ext cx="285750" cy="714375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50">
                  <a:solidFill>
                    <a:srgbClr val="000000"/>
                  </a:solidFill>
                  <a:effectLst/>
                  <a:latin typeface="宋体"/>
                  <a:cs typeface="Times New Roman"/>
                </a:rPr>
                <a:t>h5</a:t>
              </a:r>
              <a:endParaRPr lang="zh-CN" sz="1200">
                <a:effectLst/>
                <a:latin typeface="宋体"/>
                <a:cs typeface="宋体"/>
              </a:endParaRPr>
            </a:p>
          </p:txBody>
        </p:sp>
        <p:sp>
          <p:nvSpPr>
            <p:cNvPr id="51" name="椭圆 50"/>
            <p:cNvSpPr/>
            <p:nvPr/>
          </p:nvSpPr>
          <p:spPr>
            <a:xfrm>
              <a:off x="3580861" y="5698527"/>
              <a:ext cx="361950" cy="361950"/>
            </a:xfrm>
            <a:prstGeom prst="ellipse">
              <a:avLst/>
            </a:pr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zh-CN" sz="1050">
                  <a:solidFill>
                    <a:srgbClr val="000000"/>
                  </a:solidFill>
                  <a:effectLst/>
                  <a:latin typeface="宋体"/>
                  <a:cs typeface="Times New Roman"/>
                </a:rPr>
                <a:t>床</a:t>
              </a:r>
              <a:endParaRPr lang="zh-CN" sz="1200">
                <a:effectLst/>
                <a:latin typeface="宋体"/>
                <a:cs typeface="宋体"/>
              </a:endParaRPr>
            </a:p>
          </p:txBody>
        </p:sp>
        <p:cxnSp>
          <p:nvCxnSpPr>
            <p:cNvPr id="52" name="直接连接符 51"/>
            <p:cNvCxnSpPr/>
            <p:nvPr/>
          </p:nvCxnSpPr>
          <p:spPr>
            <a:xfrm>
              <a:off x="3754851" y="5560097"/>
              <a:ext cx="0" cy="13779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矩形 52"/>
            <p:cNvSpPr/>
            <p:nvPr/>
          </p:nvSpPr>
          <p:spPr>
            <a:xfrm>
              <a:off x="3624041" y="5396267"/>
              <a:ext cx="318770" cy="2413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50">
                  <a:solidFill>
                    <a:srgbClr val="000000"/>
                  </a:solidFill>
                  <a:effectLst/>
                  <a:latin typeface="宋体"/>
                  <a:cs typeface="Times New Roman"/>
                </a:rPr>
                <a:t>x5</a:t>
              </a:r>
              <a:endParaRPr lang="zh-CN" sz="1200">
                <a:effectLst/>
                <a:latin typeface="宋体"/>
                <a:cs typeface="宋体"/>
              </a:endParaRPr>
            </a:p>
          </p:txBody>
        </p:sp>
        <p:cxnSp>
          <p:nvCxnSpPr>
            <p:cNvPr id="54" name="直接箭头连接符 53"/>
            <p:cNvCxnSpPr/>
            <p:nvPr/>
          </p:nvCxnSpPr>
          <p:spPr>
            <a:xfrm flipV="1">
              <a:off x="3754851" y="5291492"/>
              <a:ext cx="0" cy="14795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接连接符 54"/>
            <p:cNvCxnSpPr/>
            <p:nvPr/>
          </p:nvCxnSpPr>
          <p:spPr>
            <a:xfrm>
              <a:off x="3754851" y="4420272"/>
              <a:ext cx="0" cy="13779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矩形 55"/>
            <p:cNvSpPr/>
            <p:nvPr/>
          </p:nvSpPr>
          <p:spPr>
            <a:xfrm>
              <a:off x="3624041" y="4256442"/>
              <a:ext cx="318770" cy="2076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50">
                  <a:solidFill>
                    <a:srgbClr val="000000"/>
                  </a:solidFill>
                  <a:effectLst/>
                  <a:latin typeface="宋体"/>
                  <a:cs typeface="Times New Roman"/>
                </a:rPr>
                <a:t>x5</a:t>
              </a:r>
              <a:endParaRPr lang="zh-CN" sz="1200">
                <a:effectLst/>
                <a:latin typeface="宋体"/>
                <a:cs typeface="宋体"/>
              </a:endParaRPr>
            </a:p>
          </p:txBody>
        </p:sp>
        <p:cxnSp>
          <p:nvCxnSpPr>
            <p:cNvPr id="57" name="直接箭头连接符 56"/>
            <p:cNvCxnSpPr/>
            <p:nvPr/>
          </p:nvCxnSpPr>
          <p:spPr>
            <a:xfrm flipV="1">
              <a:off x="3754851" y="4151667"/>
              <a:ext cx="0" cy="14795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矩形 57"/>
            <p:cNvSpPr/>
            <p:nvPr/>
          </p:nvSpPr>
          <p:spPr>
            <a:xfrm>
              <a:off x="3639916" y="3437292"/>
              <a:ext cx="285750" cy="714375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50">
                  <a:solidFill>
                    <a:srgbClr val="000000"/>
                  </a:solidFill>
                  <a:effectLst/>
                  <a:latin typeface="宋体"/>
                  <a:cs typeface="Times New Roman"/>
                </a:rPr>
                <a:t>h5</a:t>
              </a:r>
              <a:endParaRPr lang="zh-CN" sz="1200">
                <a:effectLst/>
                <a:latin typeface="宋体"/>
                <a:cs typeface="宋体"/>
              </a:endParaRPr>
            </a:p>
          </p:txBody>
        </p:sp>
        <p:cxnSp>
          <p:nvCxnSpPr>
            <p:cNvPr id="59" name="直接箭头连接符 58"/>
            <p:cNvCxnSpPr/>
            <p:nvPr/>
          </p:nvCxnSpPr>
          <p:spPr>
            <a:xfrm flipV="1">
              <a:off x="3943446" y="3662717"/>
              <a:ext cx="32893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接箭头连接符 59"/>
            <p:cNvCxnSpPr/>
            <p:nvPr/>
          </p:nvCxnSpPr>
          <p:spPr>
            <a:xfrm flipH="1">
              <a:off x="3925666" y="3877982"/>
              <a:ext cx="34671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矩形 60"/>
            <p:cNvSpPr/>
            <p:nvPr/>
          </p:nvSpPr>
          <p:spPr>
            <a:xfrm>
              <a:off x="4271741" y="4577117"/>
              <a:ext cx="285750" cy="714375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50">
                  <a:solidFill>
                    <a:srgbClr val="000000"/>
                  </a:solidFill>
                  <a:effectLst/>
                  <a:latin typeface="宋体"/>
                  <a:cs typeface="Times New Roman"/>
                </a:rPr>
                <a:t>h6</a:t>
              </a:r>
              <a:endParaRPr lang="zh-CN" sz="1200">
                <a:effectLst/>
                <a:latin typeface="宋体"/>
                <a:cs typeface="宋体"/>
              </a:endParaRPr>
            </a:p>
          </p:txBody>
        </p:sp>
        <p:sp>
          <p:nvSpPr>
            <p:cNvPr id="62" name="椭圆 61"/>
            <p:cNvSpPr/>
            <p:nvPr/>
          </p:nvSpPr>
          <p:spPr>
            <a:xfrm>
              <a:off x="4213321" y="5698527"/>
              <a:ext cx="361950" cy="361950"/>
            </a:xfrm>
            <a:prstGeom prst="ellipse">
              <a:avLst/>
            </a:pr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zh-CN" sz="1050">
                  <a:solidFill>
                    <a:srgbClr val="000000"/>
                  </a:solidFill>
                  <a:effectLst/>
                  <a:latin typeface="宋体"/>
                  <a:cs typeface="Times New Roman"/>
                </a:rPr>
                <a:t>前</a:t>
              </a:r>
              <a:endParaRPr lang="zh-CN" sz="1200">
                <a:effectLst/>
                <a:latin typeface="宋体"/>
                <a:cs typeface="宋体"/>
              </a:endParaRPr>
            </a:p>
          </p:txBody>
        </p:sp>
        <p:cxnSp>
          <p:nvCxnSpPr>
            <p:cNvPr id="63" name="直接连接符 62"/>
            <p:cNvCxnSpPr/>
            <p:nvPr/>
          </p:nvCxnSpPr>
          <p:spPr>
            <a:xfrm>
              <a:off x="4387311" y="5560097"/>
              <a:ext cx="0" cy="13779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矩形 63"/>
            <p:cNvSpPr/>
            <p:nvPr/>
          </p:nvSpPr>
          <p:spPr>
            <a:xfrm>
              <a:off x="4256501" y="5396267"/>
              <a:ext cx="318770" cy="2413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50">
                  <a:solidFill>
                    <a:srgbClr val="000000"/>
                  </a:solidFill>
                  <a:effectLst/>
                  <a:latin typeface="宋体"/>
                  <a:cs typeface="Times New Roman"/>
                </a:rPr>
                <a:t>x6</a:t>
              </a:r>
              <a:endParaRPr lang="zh-CN" sz="1200">
                <a:effectLst/>
                <a:latin typeface="宋体"/>
                <a:cs typeface="宋体"/>
              </a:endParaRPr>
            </a:p>
          </p:txBody>
        </p:sp>
        <p:cxnSp>
          <p:nvCxnSpPr>
            <p:cNvPr id="65" name="直接箭头连接符 64"/>
            <p:cNvCxnSpPr/>
            <p:nvPr/>
          </p:nvCxnSpPr>
          <p:spPr>
            <a:xfrm flipV="1">
              <a:off x="4387311" y="5291492"/>
              <a:ext cx="0" cy="14795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接连接符 65"/>
            <p:cNvCxnSpPr/>
            <p:nvPr/>
          </p:nvCxnSpPr>
          <p:spPr>
            <a:xfrm>
              <a:off x="4387311" y="4420272"/>
              <a:ext cx="0" cy="13779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矩形 66"/>
            <p:cNvSpPr/>
            <p:nvPr/>
          </p:nvSpPr>
          <p:spPr>
            <a:xfrm>
              <a:off x="4256501" y="4256442"/>
              <a:ext cx="318770" cy="2076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50">
                  <a:solidFill>
                    <a:srgbClr val="000000"/>
                  </a:solidFill>
                  <a:effectLst/>
                  <a:latin typeface="宋体"/>
                  <a:cs typeface="Times New Roman"/>
                </a:rPr>
                <a:t>x6</a:t>
              </a:r>
              <a:endParaRPr lang="zh-CN" sz="1200">
                <a:effectLst/>
                <a:latin typeface="宋体"/>
                <a:cs typeface="宋体"/>
              </a:endParaRPr>
            </a:p>
          </p:txBody>
        </p:sp>
        <p:cxnSp>
          <p:nvCxnSpPr>
            <p:cNvPr id="68" name="直接箭头连接符 67"/>
            <p:cNvCxnSpPr/>
            <p:nvPr/>
          </p:nvCxnSpPr>
          <p:spPr>
            <a:xfrm flipV="1">
              <a:off x="4387311" y="4151667"/>
              <a:ext cx="0" cy="14795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矩形 68"/>
            <p:cNvSpPr/>
            <p:nvPr/>
          </p:nvSpPr>
          <p:spPr>
            <a:xfrm>
              <a:off x="4272376" y="3437292"/>
              <a:ext cx="285750" cy="714375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50">
                  <a:solidFill>
                    <a:srgbClr val="000000"/>
                  </a:solidFill>
                  <a:effectLst/>
                  <a:latin typeface="宋体"/>
                  <a:cs typeface="Times New Roman"/>
                </a:rPr>
                <a:t>h6</a:t>
              </a:r>
              <a:endParaRPr lang="zh-CN" sz="1200">
                <a:effectLst/>
                <a:latin typeface="宋体"/>
                <a:cs typeface="宋体"/>
              </a:endParaRPr>
            </a:p>
          </p:txBody>
        </p:sp>
        <p:cxnSp>
          <p:nvCxnSpPr>
            <p:cNvPr id="70" name="直接箭头连接符 69"/>
            <p:cNvCxnSpPr/>
            <p:nvPr/>
          </p:nvCxnSpPr>
          <p:spPr>
            <a:xfrm flipV="1">
              <a:off x="1233449" y="2170007"/>
              <a:ext cx="1435825" cy="122428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矩形 70"/>
                <p:cNvSpPr/>
                <p:nvPr/>
              </p:nvSpPr>
              <p:spPr>
                <a:xfrm>
                  <a:off x="1654525" y="2693827"/>
                  <a:ext cx="382382" cy="20654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spcAft>
                      <a:spcPts val="0"/>
                    </a:spcAft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zh-CN" sz="1100" i="1" kern="100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Cambria Math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US" sz="1100" i="1" kern="100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宋体"/>
                                <a:cs typeface="Times New Roman"/>
                              </a:rPr>
                              <m:t>𝛼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1100" kern="100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宋体"/>
                                <a:cs typeface="Times New Roman"/>
                              </a:rPr>
                              <m:t>i</m:t>
                            </m:r>
                            <m:r>
                              <a:rPr lang="en-US" sz="1100" kern="100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宋体"/>
                                <a:cs typeface="Times New Roman"/>
                              </a:rPr>
                              <m:t>,1</m:t>
                            </m:r>
                          </m:sub>
                        </m:sSub>
                      </m:oMath>
                    </m:oMathPara>
                  </a14:m>
                  <a:endParaRPr lang="zh-CN" sz="1050" kern="100">
                    <a:effectLst/>
                    <a:ea typeface="宋体"/>
                    <a:cs typeface="Times New Roman"/>
                  </a:endParaRPr>
                </a:p>
              </p:txBody>
            </p:sp>
          </mc:Choice>
          <mc:Fallback xmlns="">
            <p:sp>
              <p:nvSpPr>
                <p:cNvPr id="71" name="矩形 7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54525" y="2693827"/>
                  <a:ext cx="382382" cy="206544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2" name="直接箭头连接符 71"/>
            <p:cNvCxnSpPr/>
            <p:nvPr/>
          </p:nvCxnSpPr>
          <p:spPr>
            <a:xfrm flipV="1">
              <a:off x="1865922" y="2264898"/>
              <a:ext cx="713376" cy="117215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3" name="矩形 72"/>
                <p:cNvSpPr/>
                <p:nvPr/>
              </p:nvSpPr>
              <p:spPr>
                <a:xfrm>
                  <a:off x="1932745" y="2796975"/>
                  <a:ext cx="391591" cy="26274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spcAft>
                      <a:spcPts val="0"/>
                    </a:spcAft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zh-CN" sz="1100" i="1" kern="100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Cambria Math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US" sz="1100" i="1" kern="100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宋体"/>
                                <a:cs typeface="Times New Roman"/>
                              </a:rPr>
                              <m:t>𝛼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1100" kern="100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宋体"/>
                                <a:cs typeface="Times New Roman"/>
                              </a:rPr>
                              <m:t>i</m:t>
                            </m:r>
                            <m:r>
                              <a:rPr lang="en-US" sz="1100" kern="100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宋体"/>
                                <a:cs typeface="Times New Roman"/>
                              </a:rPr>
                              <m:t>,2</m:t>
                            </m:r>
                          </m:sub>
                        </m:sSub>
                      </m:oMath>
                    </m:oMathPara>
                  </a14:m>
                  <a:endParaRPr lang="zh-CN" sz="1050" kern="100">
                    <a:effectLst/>
                    <a:ea typeface="宋体"/>
                    <a:cs typeface="Times New Roman"/>
                  </a:endParaRPr>
                </a:p>
                <a:p>
                  <a:pPr algn="ctr">
                    <a:spcAft>
                      <a:spcPts val="0"/>
                    </a:spcAft>
                  </a:pPr>
                  <a:r>
                    <a:rPr lang="en-US" sz="1100">
                      <a:effectLst/>
                      <a:cs typeface="宋体"/>
                    </a:rPr>
                    <a:t> </a:t>
                  </a:r>
                  <a:endParaRPr lang="zh-CN" sz="1200">
                    <a:effectLst/>
                    <a:latin typeface="宋体"/>
                    <a:cs typeface="宋体"/>
                  </a:endParaRPr>
                </a:p>
              </p:txBody>
            </p:sp>
          </mc:Choice>
          <mc:Fallback xmlns="">
            <p:sp>
              <p:nvSpPr>
                <p:cNvPr id="73" name="矩形 7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32745" y="2796975"/>
                  <a:ext cx="391591" cy="262748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4" name="直接箭头连接符 73"/>
            <p:cNvCxnSpPr/>
            <p:nvPr/>
          </p:nvCxnSpPr>
          <p:spPr>
            <a:xfrm flipV="1">
              <a:off x="2487748" y="2333909"/>
              <a:ext cx="140962" cy="10773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5" name="矩形 74"/>
                <p:cNvSpPr/>
                <p:nvPr/>
              </p:nvSpPr>
              <p:spPr>
                <a:xfrm>
                  <a:off x="2383256" y="2850609"/>
                  <a:ext cx="366399" cy="25963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spcAft>
                      <a:spcPts val="0"/>
                    </a:spcAft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zh-CN" sz="1100" i="1" kern="100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Cambria Math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US" sz="1100" i="1" kern="100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宋体"/>
                                <a:cs typeface="Times New Roman"/>
                              </a:rPr>
                              <m:t>𝛼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1100" kern="100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宋体"/>
                                <a:cs typeface="Times New Roman"/>
                              </a:rPr>
                              <m:t>i</m:t>
                            </m:r>
                            <m:r>
                              <a:rPr lang="en-US" sz="1100" kern="100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宋体"/>
                                <a:cs typeface="Times New Roman"/>
                              </a:rPr>
                              <m:t>,3</m:t>
                            </m:r>
                          </m:sub>
                        </m:sSub>
                      </m:oMath>
                    </m:oMathPara>
                  </a14:m>
                  <a:endParaRPr lang="zh-CN" sz="1050" kern="100">
                    <a:effectLst/>
                    <a:ea typeface="宋体"/>
                    <a:cs typeface="Times New Roman"/>
                  </a:endParaRPr>
                </a:p>
                <a:p>
                  <a:pPr algn="ctr">
                    <a:spcAft>
                      <a:spcPts val="0"/>
                    </a:spcAft>
                  </a:pPr>
                  <a:r>
                    <a:rPr lang="en-US" sz="1200">
                      <a:effectLst/>
                      <a:cs typeface="宋体"/>
                    </a:rPr>
                    <a:t> </a:t>
                  </a:r>
                  <a:endParaRPr lang="zh-CN" sz="1200">
                    <a:effectLst/>
                    <a:latin typeface="宋体"/>
                    <a:cs typeface="宋体"/>
                  </a:endParaRPr>
                </a:p>
              </p:txBody>
            </p:sp>
          </mc:Choice>
          <mc:Fallback xmlns="">
            <p:sp>
              <p:nvSpPr>
                <p:cNvPr id="75" name="矩形 7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83256" y="2850609"/>
                  <a:ext cx="366399" cy="259636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6" name="直接箭头连接符 75"/>
            <p:cNvCxnSpPr/>
            <p:nvPr/>
          </p:nvCxnSpPr>
          <p:spPr>
            <a:xfrm flipH="1" flipV="1">
              <a:off x="2749834" y="2377041"/>
              <a:ext cx="303223" cy="104254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7" name="矩形 76"/>
                <p:cNvSpPr/>
                <p:nvPr/>
              </p:nvSpPr>
              <p:spPr>
                <a:xfrm>
                  <a:off x="2693719" y="2855921"/>
                  <a:ext cx="365760" cy="25403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spcAft>
                      <a:spcPts val="0"/>
                    </a:spcAft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zh-CN" sz="1100" i="1" kern="100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Cambria Math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US" sz="1100" i="1" kern="100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宋体"/>
                                <a:cs typeface="Times New Roman"/>
                              </a:rPr>
                              <m:t>𝛼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1100" kern="100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宋体"/>
                                <a:cs typeface="Times New Roman"/>
                              </a:rPr>
                              <m:t>i</m:t>
                            </m:r>
                            <m:r>
                              <a:rPr lang="en-US" sz="1100" kern="100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宋体"/>
                                <a:cs typeface="Times New Roman"/>
                              </a:rPr>
                              <m:t>,4</m:t>
                            </m:r>
                          </m:sub>
                        </m:sSub>
                      </m:oMath>
                    </m:oMathPara>
                  </a14:m>
                  <a:endParaRPr lang="zh-CN" sz="1050" kern="100">
                    <a:effectLst/>
                    <a:ea typeface="宋体"/>
                    <a:cs typeface="Times New Roman"/>
                  </a:endParaRPr>
                </a:p>
                <a:p>
                  <a:pPr algn="ctr">
                    <a:spcAft>
                      <a:spcPts val="0"/>
                    </a:spcAft>
                  </a:pPr>
                  <a:r>
                    <a:rPr lang="en-US" sz="1200">
                      <a:effectLst/>
                      <a:cs typeface="宋体"/>
                    </a:rPr>
                    <a:t> </a:t>
                  </a:r>
                  <a:endParaRPr lang="zh-CN" sz="1200">
                    <a:effectLst/>
                    <a:latin typeface="宋体"/>
                    <a:cs typeface="宋体"/>
                  </a:endParaRPr>
                </a:p>
              </p:txBody>
            </p:sp>
          </mc:Choice>
          <mc:Fallback xmlns="">
            <p:sp>
              <p:nvSpPr>
                <p:cNvPr id="77" name="矩形 7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93719" y="2855921"/>
                  <a:ext cx="365760" cy="254034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8" name="直接箭头连接符 77"/>
            <p:cNvCxnSpPr/>
            <p:nvPr/>
          </p:nvCxnSpPr>
          <p:spPr>
            <a:xfrm flipH="1" flipV="1">
              <a:off x="2839680" y="2376942"/>
              <a:ext cx="914750" cy="106008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接箭头连接符 78"/>
            <p:cNvCxnSpPr/>
            <p:nvPr/>
          </p:nvCxnSpPr>
          <p:spPr>
            <a:xfrm flipH="1" flipV="1">
              <a:off x="2839575" y="2264802"/>
              <a:ext cx="1477652" cy="115397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0" name="矩形 79"/>
                <p:cNvSpPr/>
                <p:nvPr/>
              </p:nvSpPr>
              <p:spPr>
                <a:xfrm>
                  <a:off x="3024274" y="2773726"/>
                  <a:ext cx="365125" cy="19722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spcAft>
                      <a:spcPts val="0"/>
                    </a:spcAft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zh-CN" sz="1100" i="1" kern="100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Cambria Math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US" sz="1100" i="1" kern="100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宋体"/>
                                <a:cs typeface="Times New Roman"/>
                              </a:rPr>
                              <m:t>𝛼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1100" kern="100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宋体"/>
                                <a:cs typeface="Times New Roman"/>
                              </a:rPr>
                              <m:t>i</m:t>
                            </m:r>
                            <m:r>
                              <a:rPr lang="en-US" sz="1100" kern="100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宋体"/>
                                <a:cs typeface="Times New Roman"/>
                              </a:rPr>
                              <m:t>,5</m:t>
                            </m:r>
                          </m:sub>
                        </m:sSub>
                      </m:oMath>
                    </m:oMathPara>
                  </a14:m>
                  <a:endParaRPr lang="zh-CN" sz="1050" kern="100">
                    <a:effectLst/>
                    <a:ea typeface="宋体"/>
                    <a:cs typeface="Times New Roman"/>
                  </a:endParaRPr>
                </a:p>
                <a:p>
                  <a:pPr>
                    <a:spcAft>
                      <a:spcPts val="0"/>
                    </a:spcAft>
                  </a:pPr>
                  <a:r>
                    <a:rPr lang="en-US" sz="1200">
                      <a:effectLst/>
                      <a:cs typeface="宋体"/>
                    </a:rPr>
                    <a:t> </a:t>
                  </a:r>
                  <a:endParaRPr lang="zh-CN" sz="1200">
                    <a:effectLst/>
                    <a:latin typeface="宋体"/>
                    <a:cs typeface="宋体"/>
                  </a:endParaRPr>
                </a:p>
              </p:txBody>
            </p:sp>
          </mc:Choice>
          <mc:Fallback xmlns="">
            <p:sp>
              <p:nvSpPr>
                <p:cNvPr id="80" name="矩形 7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4274" y="2773726"/>
                  <a:ext cx="365125" cy="197223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3125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1" name="矩形 80"/>
                <p:cNvSpPr/>
                <p:nvPr/>
              </p:nvSpPr>
              <p:spPr>
                <a:xfrm>
                  <a:off x="3388940" y="2634185"/>
                  <a:ext cx="365125" cy="26591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spcAft>
                      <a:spcPts val="0"/>
                    </a:spcAft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zh-CN" sz="1100" i="1" kern="100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Cambria Math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US" sz="1100" i="1" kern="100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宋体"/>
                                <a:cs typeface="Times New Roman"/>
                              </a:rPr>
                              <m:t>𝛼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1100" kern="100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宋体"/>
                                <a:cs typeface="Times New Roman"/>
                              </a:rPr>
                              <m:t>i</m:t>
                            </m:r>
                            <m:r>
                              <a:rPr lang="en-US" sz="1100" kern="100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宋体"/>
                                <a:cs typeface="Times New Roman"/>
                              </a:rPr>
                              <m:t>,6</m:t>
                            </m:r>
                          </m:sub>
                        </m:sSub>
                      </m:oMath>
                    </m:oMathPara>
                  </a14:m>
                  <a:endParaRPr lang="zh-CN" sz="1050" kern="100">
                    <a:effectLst/>
                    <a:ea typeface="宋体"/>
                    <a:cs typeface="Times New Roman"/>
                  </a:endParaRPr>
                </a:p>
                <a:p>
                  <a:pPr>
                    <a:spcAft>
                      <a:spcPts val="0"/>
                    </a:spcAft>
                  </a:pPr>
                  <a:r>
                    <a:rPr lang="en-US" sz="1200">
                      <a:effectLst/>
                      <a:cs typeface="宋体"/>
                    </a:rPr>
                    <a:t> </a:t>
                  </a:r>
                  <a:endParaRPr lang="zh-CN" sz="1200">
                    <a:effectLst/>
                    <a:latin typeface="宋体"/>
                    <a:cs typeface="宋体"/>
                  </a:endParaRPr>
                </a:p>
              </p:txBody>
            </p:sp>
          </mc:Choice>
          <mc:Fallback xmlns="">
            <p:sp>
              <p:nvSpPr>
                <p:cNvPr id="81" name="矩形 8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88940" y="2634185"/>
                  <a:ext cx="365125" cy="265916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2" name="流程图: 或者 81"/>
            <p:cNvSpPr/>
            <p:nvPr/>
          </p:nvSpPr>
          <p:spPr>
            <a:xfrm>
              <a:off x="2579301" y="2032094"/>
              <a:ext cx="319502" cy="327879"/>
            </a:xfrm>
            <a:prstGeom prst="flowChartOr">
              <a:avLst/>
            </a:prstGeom>
            <a:solidFill>
              <a:schemeClr val="bg1"/>
            </a:solidFill>
            <a:ln w="31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CN" alt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3" name="矩形 82"/>
                <p:cNvSpPr/>
                <p:nvPr/>
              </p:nvSpPr>
              <p:spPr>
                <a:xfrm>
                  <a:off x="2040152" y="1027775"/>
                  <a:ext cx="285115" cy="713740"/>
                </a:xfrm>
                <a:prstGeom prst="rect">
                  <a:avLst/>
                </a:prstGeom>
                <a:no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spcAft>
                      <a:spcPts val="0"/>
                    </a:spcAft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zh-CN" sz="1200" i="1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Cambria Math"/>
                                <a:cs typeface="宋体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cs typeface="宋体"/>
                              </a:rPr>
                              <m:t>𝑠</m:t>
                            </m:r>
                          </m:e>
                          <m:sub>
                            <m:r>
                              <a:rPr lang="en-US" sz="1200" i="1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cs typeface="宋体"/>
                              </a:rPr>
                              <m:t>𝑖</m:t>
                            </m:r>
                            <m:r>
                              <a:rPr lang="en-US" sz="1200" i="1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cs typeface="宋体"/>
                              </a:rPr>
                              <m:t>−1</m:t>
                            </m:r>
                          </m:sub>
                        </m:sSub>
                      </m:oMath>
                    </m:oMathPara>
                  </a14:m>
                  <a:endParaRPr lang="zh-CN" sz="1200">
                    <a:effectLst/>
                    <a:latin typeface="宋体"/>
                    <a:cs typeface="宋体"/>
                  </a:endParaRPr>
                </a:p>
              </p:txBody>
            </p:sp>
          </mc:Choice>
          <mc:Fallback xmlns="">
            <p:sp>
              <p:nvSpPr>
                <p:cNvPr id="83" name="矩形 8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40152" y="1027775"/>
                  <a:ext cx="285115" cy="713740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l="-12500"/>
                  </a:stretch>
                </a:blipFill>
                <a:ln w="3175"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4" name="矩形 83"/>
                <p:cNvSpPr/>
                <p:nvPr/>
              </p:nvSpPr>
              <p:spPr>
                <a:xfrm>
                  <a:off x="3316701" y="1027781"/>
                  <a:ext cx="285115" cy="713740"/>
                </a:xfrm>
                <a:prstGeom prst="rect">
                  <a:avLst/>
                </a:prstGeom>
                <a:no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spcAft>
                      <a:spcPts val="0"/>
                    </a:spcAft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zh-CN" sz="1200" i="1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Cambria Math"/>
                                <a:cs typeface="宋体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cs typeface="宋体"/>
                              </a:rPr>
                              <m:t>𝑠</m:t>
                            </m:r>
                          </m:e>
                          <m:sub>
                            <m:r>
                              <a:rPr lang="en-US" sz="1200" i="1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cs typeface="宋体"/>
                              </a:rPr>
                              <m:t>𝑖</m:t>
                            </m:r>
                          </m:sub>
                        </m:sSub>
                      </m:oMath>
                    </m:oMathPara>
                  </a14:m>
                  <a:endParaRPr lang="zh-CN" sz="1200">
                    <a:effectLst/>
                    <a:latin typeface="宋体"/>
                    <a:cs typeface="宋体"/>
                  </a:endParaRPr>
                </a:p>
              </p:txBody>
            </p:sp>
          </mc:Choice>
          <mc:Fallback xmlns="">
            <p:sp>
              <p:nvSpPr>
                <p:cNvPr id="84" name="矩形 8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16701" y="1027781"/>
                  <a:ext cx="285115" cy="713740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  <a:ln w="3175"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5" name="直接箭头连接符 84"/>
            <p:cNvCxnSpPr>
              <a:endCxn id="83" idx="1"/>
            </p:cNvCxnSpPr>
            <p:nvPr/>
          </p:nvCxnSpPr>
          <p:spPr>
            <a:xfrm>
              <a:off x="1493131" y="1382612"/>
              <a:ext cx="547021" cy="203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直接箭头连接符 85"/>
            <p:cNvCxnSpPr/>
            <p:nvPr/>
          </p:nvCxnSpPr>
          <p:spPr>
            <a:xfrm flipV="1">
              <a:off x="2325172" y="1382549"/>
              <a:ext cx="968034" cy="197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直接箭头连接符 86"/>
            <p:cNvCxnSpPr/>
            <p:nvPr/>
          </p:nvCxnSpPr>
          <p:spPr>
            <a:xfrm>
              <a:off x="3606840" y="1384591"/>
              <a:ext cx="546735" cy="190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文本框 288"/>
            <p:cNvSpPr txBox="1"/>
            <p:nvPr/>
          </p:nvSpPr>
          <p:spPr>
            <a:xfrm>
              <a:off x="1214665" y="1211645"/>
              <a:ext cx="243202" cy="344986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zh-CN" sz="1500" kern="100">
                  <a:solidFill>
                    <a:srgbClr val="8DB3E2"/>
                  </a:solidFill>
                  <a:effectLst/>
                  <a:ea typeface="宋体"/>
                  <a:cs typeface="Times New Roman"/>
                </a:rPr>
                <a:t>…</a:t>
              </a:r>
              <a:endParaRPr lang="zh-CN" sz="1050" kern="100">
                <a:effectLst/>
                <a:ea typeface="宋体"/>
                <a:cs typeface="Times New Roman"/>
              </a:endParaRPr>
            </a:p>
          </p:txBody>
        </p:sp>
        <p:sp>
          <p:nvSpPr>
            <p:cNvPr id="89" name="文本框 178"/>
            <p:cNvSpPr txBox="1"/>
            <p:nvPr/>
          </p:nvSpPr>
          <p:spPr>
            <a:xfrm>
              <a:off x="4213318" y="1220816"/>
              <a:ext cx="242570" cy="34480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en-US" sz="1500">
                  <a:solidFill>
                    <a:srgbClr val="8EB4E3"/>
                  </a:solidFill>
                  <a:effectLst/>
                  <a:latin typeface="宋体"/>
                  <a:cs typeface="Times New Roman"/>
                </a:rPr>
                <a:t>…</a:t>
              </a:r>
              <a:endParaRPr lang="zh-CN" sz="1200">
                <a:effectLst/>
                <a:latin typeface="宋体"/>
                <a:cs typeface="宋体"/>
              </a:endParaRPr>
            </a:p>
          </p:txBody>
        </p:sp>
        <p:cxnSp>
          <p:nvCxnSpPr>
            <p:cNvPr id="90" name="曲线连接符 89"/>
            <p:cNvCxnSpPr>
              <a:stCxn id="82" idx="0"/>
            </p:cNvCxnSpPr>
            <p:nvPr/>
          </p:nvCxnSpPr>
          <p:spPr>
            <a:xfrm rot="5400000" flipH="1" flipV="1">
              <a:off x="2689379" y="1436099"/>
              <a:ext cx="645669" cy="546323"/>
            </a:xfrm>
            <a:prstGeom prst="curvedConnector3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直接箭头连接符 90"/>
            <p:cNvCxnSpPr/>
            <p:nvPr/>
          </p:nvCxnSpPr>
          <p:spPr>
            <a:xfrm flipV="1">
              <a:off x="2201809" y="381921"/>
              <a:ext cx="0" cy="64066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2" name="文本框 295"/>
                <p:cNvSpPr txBox="1"/>
                <p:nvPr/>
              </p:nvSpPr>
              <p:spPr>
                <a:xfrm>
                  <a:off x="2109241" y="650410"/>
                  <a:ext cx="225640" cy="198408"/>
                </a:xfrm>
                <a:prstGeom prst="rect">
                  <a:avLst/>
                </a:prstGeom>
                <a:solidFill>
                  <a:schemeClr val="lt1"/>
                </a:solidFill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0" tIns="0" rIns="0" bIns="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just">
                    <a:spcAft>
                      <a:spcPts val="0"/>
                    </a:spcAft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zh-CN" sz="1050" i="1" kern="100">
                                <a:effectLst/>
                                <a:latin typeface="Cambria Math"/>
                                <a:ea typeface="Cambria Math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US" sz="1050" i="1" kern="100">
                                <a:effectLst/>
                                <a:latin typeface="Cambria Math"/>
                                <a:ea typeface="宋体"/>
                                <a:cs typeface="Times New Roman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050" i="1" kern="100">
                                <a:effectLst/>
                                <a:latin typeface="Cambria Math"/>
                                <a:ea typeface="宋体"/>
                                <a:cs typeface="Times New Roman"/>
                              </a:rPr>
                              <m:t>𝑖</m:t>
                            </m:r>
                            <m:r>
                              <a:rPr lang="en-US" sz="1050" i="1" kern="100">
                                <a:effectLst/>
                                <a:latin typeface="Cambria Math"/>
                                <a:ea typeface="宋体"/>
                                <a:cs typeface="Times New Roman"/>
                              </a:rPr>
                              <m:t>−1</m:t>
                            </m:r>
                          </m:sub>
                        </m:sSub>
                      </m:oMath>
                    </m:oMathPara>
                  </a14:m>
                  <a:endParaRPr lang="zh-CN" sz="1050" kern="100">
                    <a:effectLst/>
                    <a:ea typeface="宋体"/>
                    <a:cs typeface="Times New Roman"/>
                  </a:endParaRPr>
                </a:p>
              </p:txBody>
            </p:sp>
          </mc:Choice>
          <mc:Fallback xmlns="">
            <p:sp>
              <p:nvSpPr>
                <p:cNvPr id="92" name="文本框 29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09241" y="650410"/>
                  <a:ext cx="225640" cy="198408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l="-11364" r="-6818" b="-3030"/>
                  </a:stretch>
                </a:blipFill>
                <a:ln w="6350">
                  <a:noFill/>
                </a:ln>
                <a:effectLst/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3" name="直接箭头连接符 92"/>
            <p:cNvCxnSpPr/>
            <p:nvPr/>
          </p:nvCxnSpPr>
          <p:spPr>
            <a:xfrm flipV="1">
              <a:off x="3483337" y="363093"/>
              <a:ext cx="0" cy="6594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4" name="文本框 183"/>
                <p:cNvSpPr txBox="1"/>
                <p:nvPr/>
              </p:nvSpPr>
              <p:spPr>
                <a:xfrm>
                  <a:off x="3388837" y="633255"/>
                  <a:ext cx="225425" cy="198120"/>
                </a:xfrm>
                <a:prstGeom prst="rect">
                  <a:avLst/>
                </a:prstGeom>
                <a:solidFill>
                  <a:schemeClr val="lt1"/>
                </a:solidFill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0" tIns="0" rIns="0" bIns="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just">
                    <a:spcAft>
                      <a:spcPts val="0"/>
                    </a:spcAft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zh-CN" sz="1200" i="1">
                                <a:effectLst/>
                                <a:latin typeface="Cambria Math"/>
                                <a:ea typeface="Cambria Math"/>
                                <a:cs typeface="宋体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effectLst/>
                                <a:latin typeface="Cambria Math"/>
                                <a:cs typeface="宋体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effectLst/>
                                <a:latin typeface="Cambria Math"/>
                                <a:cs typeface="宋体"/>
                              </a:rPr>
                              <m:t>𝑖</m:t>
                            </m:r>
                          </m:sub>
                        </m:sSub>
                      </m:oMath>
                    </m:oMathPara>
                  </a14:m>
                  <a:endParaRPr lang="zh-CN" sz="1200">
                    <a:effectLst/>
                    <a:latin typeface="宋体"/>
                    <a:cs typeface="宋体"/>
                  </a:endParaRPr>
                </a:p>
              </p:txBody>
            </p:sp>
          </mc:Choice>
          <mc:Fallback xmlns="">
            <p:sp>
              <p:nvSpPr>
                <p:cNvPr id="94" name="文本框 18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88837" y="633255"/>
                  <a:ext cx="225425" cy="198120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 b="-18182"/>
                  </a:stretch>
                </a:blipFill>
                <a:ln w="6350">
                  <a:noFill/>
                </a:ln>
                <a:effectLst/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5" name="椭圆 94"/>
            <p:cNvSpPr/>
            <p:nvPr/>
          </p:nvSpPr>
          <p:spPr>
            <a:xfrm>
              <a:off x="1990461" y="10200"/>
              <a:ext cx="361950" cy="361950"/>
            </a:xfrm>
            <a:prstGeom prst="ellipse">
              <a:avLst/>
            </a:pr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zh-CN" sz="1050">
                  <a:solidFill>
                    <a:srgbClr val="000000"/>
                  </a:solidFill>
                  <a:effectLst/>
                  <a:latin typeface="宋体"/>
                  <a:cs typeface="Times New Roman"/>
                </a:rPr>
                <a:t>明</a:t>
              </a:r>
              <a:endParaRPr lang="zh-CN" sz="1200">
                <a:effectLst/>
                <a:latin typeface="宋体"/>
                <a:cs typeface="宋体"/>
              </a:endParaRPr>
            </a:p>
          </p:txBody>
        </p:sp>
        <p:sp>
          <p:nvSpPr>
            <p:cNvPr id="96" name="椭圆 95"/>
            <p:cNvSpPr/>
            <p:nvPr/>
          </p:nvSpPr>
          <p:spPr>
            <a:xfrm>
              <a:off x="3313398" y="1"/>
              <a:ext cx="361950" cy="361950"/>
            </a:xfrm>
            <a:prstGeom prst="ellipse">
              <a:avLst/>
            </a:pr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zh-CN" sz="1050">
                  <a:solidFill>
                    <a:srgbClr val="000000"/>
                  </a:solidFill>
                  <a:effectLst/>
                  <a:latin typeface="宋体"/>
                  <a:cs typeface="Times New Roman"/>
                </a:rPr>
                <a:t>月</a:t>
              </a:r>
              <a:endParaRPr lang="zh-CN" sz="1200">
                <a:effectLst/>
                <a:latin typeface="宋体"/>
                <a:cs typeface="宋体"/>
              </a:endParaRPr>
            </a:p>
          </p:txBody>
        </p:sp>
        <p:cxnSp>
          <p:nvCxnSpPr>
            <p:cNvPr id="97" name="直接箭头连接符 96"/>
            <p:cNvCxnSpPr/>
            <p:nvPr/>
          </p:nvCxnSpPr>
          <p:spPr>
            <a:xfrm flipV="1">
              <a:off x="2334895" y="182373"/>
              <a:ext cx="967608" cy="190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圆角矩形 97"/>
            <p:cNvSpPr/>
            <p:nvPr/>
          </p:nvSpPr>
          <p:spPr>
            <a:xfrm>
              <a:off x="992038" y="3295290"/>
              <a:ext cx="612475" cy="2334399"/>
            </a:xfrm>
            <a:prstGeom prst="roundRect">
              <a:avLst/>
            </a:prstGeom>
            <a:noFill/>
            <a:ln w="31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CN" altLang="en-US"/>
            </a:p>
          </p:txBody>
        </p:sp>
        <p:sp>
          <p:nvSpPr>
            <p:cNvPr id="99" name="矩形 98"/>
            <p:cNvSpPr/>
            <p:nvPr/>
          </p:nvSpPr>
          <p:spPr>
            <a:xfrm>
              <a:off x="167639" y="1927837"/>
              <a:ext cx="1196340" cy="472463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zh-CN" sz="1050" kern="100">
                  <a:solidFill>
                    <a:srgbClr val="FF0000"/>
                  </a:solidFill>
                  <a:effectLst/>
                  <a:ea typeface="宋体"/>
                  <a:cs typeface="Times New Roman"/>
                </a:rPr>
                <a:t>文体规则</a:t>
              </a:r>
              <a:endParaRPr lang="zh-CN" sz="1050" kern="100">
                <a:effectLst/>
                <a:ea typeface="宋体"/>
                <a:cs typeface="Times New Roman"/>
              </a:endParaRPr>
            </a:p>
          </p:txBody>
        </p:sp>
        <p:cxnSp>
          <p:nvCxnSpPr>
            <p:cNvPr id="100" name="直接箭头连接符 99"/>
            <p:cNvCxnSpPr/>
            <p:nvPr/>
          </p:nvCxnSpPr>
          <p:spPr>
            <a:xfrm flipV="1">
              <a:off x="1394460" y="1455403"/>
              <a:ext cx="556248" cy="60199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1" name="直接箭头连接符 100"/>
            <p:cNvCxnSpPr/>
            <p:nvPr/>
          </p:nvCxnSpPr>
          <p:spPr>
            <a:xfrm flipV="1">
              <a:off x="1421528" y="1409700"/>
              <a:ext cx="1816972" cy="83058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94377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CN" dirty="0" smtClean="0"/>
              <a:t>1</a:t>
            </a:r>
            <a:r>
              <a:rPr lang="zh-CN" altLang="en-US" dirty="0" smtClean="0"/>
              <a:t>、</a:t>
            </a:r>
            <a:r>
              <a:rPr lang="en-US" altLang="zh-CN" dirty="0" smtClean="0"/>
              <a:t>patent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zh-CN" dirty="0"/>
              <a:t>通过计算机自动将现代文转化成古诗，更符合大众使用习惯</a:t>
            </a:r>
          </a:p>
          <a:p>
            <a:pPr lvl="0"/>
            <a:r>
              <a:rPr lang="zh-CN" altLang="zh-CN" dirty="0"/>
              <a:t>通过将现代文中的逻辑性表达成古诗表达上的逻辑性，摆脱词语堆砌，形成合规且具有表义能力的古诗。</a:t>
            </a:r>
          </a:p>
          <a:p>
            <a:pPr lvl="0"/>
            <a:r>
              <a:rPr lang="zh-CN" altLang="zh-CN" dirty="0"/>
              <a:t>通过加入随机性可以写出具有多种表达、多种文体的丰富多彩的古诗</a:t>
            </a:r>
            <a:r>
              <a:rPr lang="zh-CN" altLang="zh-CN" dirty="0" smtClean="0"/>
              <a:t>。</a:t>
            </a:r>
            <a:endParaRPr lang="zh-CN" altLang="zh-CN" dirty="0"/>
          </a:p>
        </p:txBody>
      </p:sp>
    </p:spTree>
    <p:extLst>
      <p:ext uri="{BB962C8B-B14F-4D97-AF65-F5344CB8AC3E}">
        <p14:creationId xmlns:p14="http://schemas.microsoft.com/office/powerpoint/2010/main" val="3025217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37756" y="188640"/>
            <a:ext cx="8229600" cy="1143000"/>
          </a:xfrm>
        </p:spPr>
        <p:txBody>
          <a:bodyPr/>
          <a:lstStyle/>
          <a:p>
            <a:pPr algn="l"/>
            <a:r>
              <a:rPr lang="en-US" altLang="zh-CN" dirty="0"/>
              <a:t>2</a:t>
            </a:r>
            <a:r>
              <a:rPr lang="zh-CN" altLang="en-US" dirty="0" smtClean="0"/>
              <a:t>、</a:t>
            </a:r>
            <a:r>
              <a:rPr lang="en-US" altLang="zh-CN" dirty="0" smtClean="0"/>
              <a:t>TTS</a:t>
            </a:r>
            <a:endParaRPr lang="zh-CN" altLang="en-US" dirty="0"/>
          </a:p>
        </p:txBody>
      </p:sp>
      <p:grpSp>
        <p:nvGrpSpPr>
          <p:cNvPr id="189" name="画布 1"/>
          <p:cNvGrpSpPr/>
          <p:nvPr/>
        </p:nvGrpSpPr>
        <p:grpSpPr>
          <a:xfrm>
            <a:off x="1835696" y="1268760"/>
            <a:ext cx="6120680" cy="5328592"/>
            <a:chOff x="0" y="0"/>
            <a:chExt cx="4070350" cy="3754120"/>
          </a:xfrm>
        </p:grpSpPr>
        <p:sp>
          <p:nvSpPr>
            <p:cNvPr id="190" name="矩形 189"/>
            <p:cNvSpPr/>
            <p:nvPr/>
          </p:nvSpPr>
          <p:spPr>
            <a:xfrm>
              <a:off x="0" y="0"/>
              <a:ext cx="4070350" cy="3754120"/>
            </a:xfrm>
            <a:prstGeom prst="rect">
              <a:avLst/>
            </a:prstGeom>
          </p:spPr>
        </p:sp>
        <p:sp>
          <p:nvSpPr>
            <p:cNvPr id="191" name="椭圆 190"/>
            <p:cNvSpPr/>
            <p:nvPr/>
          </p:nvSpPr>
          <p:spPr>
            <a:xfrm>
              <a:off x="993531" y="2453054"/>
              <a:ext cx="298938" cy="290146"/>
            </a:xfrm>
            <a:prstGeom prst="ellipse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CN" altLang="en-US"/>
            </a:p>
          </p:txBody>
        </p:sp>
        <p:sp>
          <p:nvSpPr>
            <p:cNvPr id="192" name="椭圆 191"/>
            <p:cNvSpPr/>
            <p:nvPr/>
          </p:nvSpPr>
          <p:spPr>
            <a:xfrm>
              <a:off x="1542808" y="2453640"/>
              <a:ext cx="298450" cy="289560"/>
            </a:xfrm>
            <a:prstGeom prst="ellipse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CN" altLang="en-US"/>
            </a:p>
          </p:txBody>
        </p:sp>
        <p:sp>
          <p:nvSpPr>
            <p:cNvPr id="193" name="椭圆 192"/>
            <p:cNvSpPr/>
            <p:nvPr/>
          </p:nvSpPr>
          <p:spPr>
            <a:xfrm>
              <a:off x="2079139" y="2453640"/>
              <a:ext cx="298450" cy="289560"/>
            </a:xfrm>
            <a:prstGeom prst="ellipse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CN" altLang="en-US"/>
            </a:p>
          </p:txBody>
        </p:sp>
        <p:sp>
          <p:nvSpPr>
            <p:cNvPr id="194" name="椭圆 193"/>
            <p:cNvSpPr/>
            <p:nvPr/>
          </p:nvSpPr>
          <p:spPr>
            <a:xfrm>
              <a:off x="2589092" y="2453640"/>
              <a:ext cx="298450" cy="289560"/>
            </a:xfrm>
            <a:prstGeom prst="ellipse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CN" alt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5" name="矩形 194"/>
                <p:cNvSpPr/>
                <p:nvPr/>
              </p:nvSpPr>
              <p:spPr>
                <a:xfrm>
                  <a:off x="1213340" y="3094892"/>
                  <a:ext cx="457200" cy="263769"/>
                </a:xfrm>
                <a:prstGeom prst="rect">
                  <a:avLst/>
                </a:prstGeom>
                <a:no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spcAft>
                      <a:spcPts val="0"/>
                    </a:spcAft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zh-CN" sz="1050" i="1" kern="100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Cambria Math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050" kern="100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宋体"/>
                                <a:cs typeface="Times New Roman"/>
                              </a:rPr>
                              <m:t>x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1050" kern="100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宋体"/>
                                <a:cs typeface="Times New Roman"/>
                              </a:rPr>
                              <m:t>t</m:t>
                            </m:r>
                            <m:r>
                              <a:rPr lang="en-US" sz="1050" i="1" kern="100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宋体"/>
                                <a:cs typeface="Times New Roman"/>
                              </a:rPr>
                              <m:t>−</m:t>
                            </m:r>
                            <m:r>
                              <a:rPr lang="en-US" sz="1050" kern="100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宋体"/>
                                <a:cs typeface="Times New Roman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zh-CN" sz="1050" kern="100">
                    <a:effectLst/>
                    <a:ea typeface="宋体"/>
                    <a:cs typeface="Times New Roman"/>
                  </a:endParaRPr>
                </a:p>
              </p:txBody>
            </p:sp>
          </mc:Choice>
          <mc:Fallback xmlns="">
            <p:sp>
              <p:nvSpPr>
                <p:cNvPr id="195" name="矩形 19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13340" y="3094892"/>
                  <a:ext cx="457200" cy="263769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  <a:ln w="3175"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6" name="矩形 195"/>
                <p:cNvSpPr/>
                <p:nvPr/>
              </p:nvSpPr>
              <p:spPr>
                <a:xfrm>
                  <a:off x="1718653" y="3094892"/>
                  <a:ext cx="457200" cy="263525"/>
                </a:xfrm>
                <a:prstGeom prst="rect">
                  <a:avLst/>
                </a:prstGeom>
                <a:no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spcAft>
                      <a:spcPts val="0"/>
                    </a:spcAft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zh-CN" sz="1050" i="1" kern="100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Cambria Math"/>
                                <a:cs typeface="宋体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050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cs typeface="Times New Roman"/>
                              </a:rPr>
                              <m:t>x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1050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cs typeface="Times New Roman"/>
                              </a:rPr>
                              <m:t>t</m:t>
                            </m:r>
                          </m:sub>
                        </m:sSub>
                      </m:oMath>
                    </m:oMathPara>
                  </a14:m>
                  <a:endParaRPr lang="zh-CN" sz="1200">
                    <a:effectLst/>
                    <a:latin typeface="宋体"/>
                    <a:cs typeface="宋体"/>
                  </a:endParaRPr>
                </a:p>
              </p:txBody>
            </p:sp>
          </mc:Choice>
          <mc:Fallback xmlns="">
            <p:sp>
              <p:nvSpPr>
                <p:cNvPr id="196" name="矩形 19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18653" y="3094892"/>
                  <a:ext cx="457200" cy="263525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  <a:ln w="3175"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7" name="矩形 196"/>
                <p:cNvSpPr/>
                <p:nvPr/>
              </p:nvSpPr>
              <p:spPr>
                <a:xfrm>
                  <a:off x="2228120" y="3086100"/>
                  <a:ext cx="457200" cy="263525"/>
                </a:xfrm>
                <a:prstGeom prst="rect">
                  <a:avLst/>
                </a:prstGeom>
                <a:no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spcAft>
                      <a:spcPts val="0"/>
                    </a:spcAft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zh-CN" sz="1050" i="1" kern="100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Cambria Math"/>
                                <a:cs typeface="宋体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050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cs typeface="Times New Roman"/>
                              </a:rPr>
                              <m:t>x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1050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cs typeface="Times New Roman"/>
                              </a:rPr>
                              <m:t>t</m:t>
                            </m:r>
                            <m:r>
                              <a:rPr lang="en-US" sz="1050" i="1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cs typeface="Times New Roman"/>
                              </a:rPr>
                              <m:t>+</m:t>
                            </m:r>
                            <m:r>
                              <a:rPr lang="en-US" sz="1050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cs typeface="Times New Roman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zh-CN" sz="1200">
                    <a:effectLst/>
                    <a:latin typeface="宋体"/>
                    <a:cs typeface="宋体"/>
                  </a:endParaRPr>
                </a:p>
              </p:txBody>
            </p:sp>
          </mc:Choice>
          <mc:Fallback xmlns="">
            <p:sp>
              <p:nvSpPr>
                <p:cNvPr id="197" name="矩形 19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28120" y="3086100"/>
                  <a:ext cx="457200" cy="263525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  <a:ln w="3175"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98" name="下箭头 197"/>
            <p:cNvSpPr/>
            <p:nvPr/>
          </p:nvSpPr>
          <p:spPr>
            <a:xfrm flipV="1">
              <a:off x="1841257" y="2769577"/>
              <a:ext cx="237881" cy="272562"/>
            </a:xfrm>
            <a:prstGeom prst="downArrow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CN" altLang="en-US"/>
            </a:p>
          </p:txBody>
        </p:sp>
        <p:sp>
          <p:nvSpPr>
            <p:cNvPr id="199" name="椭圆 198"/>
            <p:cNvSpPr/>
            <p:nvPr/>
          </p:nvSpPr>
          <p:spPr>
            <a:xfrm>
              <a:off x="987623" y="1824162"/>
              <a:ext cx="298450" cy="289560"/>
            </a:xfrm>
            <a:prstGeom prst="ellipse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CN" altLang="en-US"/>
            </a:p>
          </p:txBody>
        </p:sp>
        <p:sp>
          <p:nvSpPr>
            <p:cNvPr id="200" name="椭圆 199"/>
            <p:cNvSpPr/>
            <p:nvPr/>
          </p:nvSpPr>
          <p:spPr>
            <a:xfrm>
              <a:off x="1536898" y="1824797"/>
              <a:ext cx="297815" cy="288925"/>
            </a:xfrm>
            <a:prstGeom prst="ellipse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CN" altLang="en-US"/>
            </a:p>
          </p:txBody>
        </p:sp>
        <p:sp>
          <p:nvSpPr>
            <p:cNvPr id="201" name="椭圆 200"/>
            <p:cNvSpPr/>
            <p:nvPr/>
          </p:nvSpPr>
          <p:spPr>
            <a:xfrm>
              <a:off x="2072838" y="1824797"/>
              <a:ext cx="297815" cy="288925"/>
            </a:xfrm>
            <a:prstGeom prst="ellipse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CN" altLang="en-US"/>
            </a:p>
          </p:txBody>
        </p:sp>
        <p:sp>
          <p:nvSpPr>
            <p:cNvPr id="202" name="椭圆 201"/>
            <p:cNvSpPr/>
            <p:nvPr/>
          </p:nvSpPr>
          <p:spPr>
            <a:xfrm>
              <a:off x="2582743" y="1824797"/>
              <a:ext cx="297815" cy="288925"/>
            </a:xfrm>
            <a:prstGeom prst="ellipse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CN" altLang="en-US"/>
            </a:p>
          </p:txBody>
        </p:sp>
        <p:cxnSp>
          <p:nvCxnSpPr>
            <p:cNvPr id="203" name="直接连接符 202"/>
            <p:cNvCxnSpPr>
              <a:endCxn id="191" idx="0"/>
            </p:cNvCxnSpPr>
            <p:nvPr/>
          </p:nvCxnSpPr>
          <p:spPr>
            <a:xfrm>
              <a:off x="1134208" y="2113677"/>
              <a:ext cx="8792" cy="33937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4" name="直接连接符 203"/>
            <p:cNvCxnSpPr>
              <a:stCxn id="199" idx="4"/>
            </p:cNvCxnSpPr>
            <p:nvPr/>
          </p:nvCxnSpPr>
          <p:spPr>
            <a:xfrm>
              <a:off x="1136848" y="2113722"/>
              <a:ext cx="1576641" cy="33983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5" name="直接连接符 204"/>
            <p:cNvCxnSpPr>
              <a:stCxn id="199" idx="4"/>
            </p:cNvCxnSpPr>
            <p:nvPr/>
          </p:nvCxnSpPr>
          <p:spPr>
            <a:xfrm>
              <a:off x="1136848" y="2113722"/>
              <a:ext cx="533290" cy="33879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6" name="直接连接符 205"/>
            <p:cNvCxnSpPr/>
            <p:nvPr/>
          </p:nvCxnSpPr>
          <p:spPr>
            <a:xfrm>
              <a:off x="1670397" y="2114520"/>
              <a:ext cx="8255" cy="33909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7" name="直接连接符 206"/>
            <p:cNvCxnSpPr>
              <a:stCxn id="201" idx="4"/>
            </p:cNvCxnSpPr>
            <p:nvPr/>
          </p:nvCxnSpPr>
          <p:spPr>
            <a:xfrm flipH="1">
              <a:off x="1142668" y="2113722"/>
              <a:ext cx="1079078" cy="33882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8" name="直接连接符 207"/>
            <p:cNvCxnSpPr>
              <a:stCxn id="202" idx="4"/>
            </p:cNvCxnSpPr>
            <p:nvPr/>
          </p:nvCxnSpPr>
          <p:spPr>
            <a:xfrm flipH="1">
              <a:off x="1142687" y="2113722"/>
              <a:ext cx="1588964" cy="33978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9" name="直接连接符 208"/>
            <p:cNvCxnSpPr>
              <a:stCxn id="200" idx="4"/>
            </p:cNvCxnSpPr>
            <p:nvPr/>
          </p:nvCxnSpPr>
          <p:spPr>
            <a:xfrm flipH="1">
              <a:off x="1133780" y="2113722"/>
              <a:ext cx="552026" cy="33885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0" name="直接连接符 209"/>
            <p:cNvCxnSpPr/>
            <p:nvPr/>
          </p:nvCxnSpPr>
          <p:spPr>
            <a:xfrm>
              <a:off x="2739581" y="2115150"/>
              <a:ext cx="7620" cy="33845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1" name="直接连接符 210"/>
            <p:cNvCxnSpPr>
              <a:stCxn id="200" idx="4"/>
            </p:cNvCxnSpPr>
            <p:nvPr/>
          </p:nvCxnSpPr>
          <p:spPr>
            <a:xfrm>
              <a:off x="1685806" y="2113722"/>
              <a:ext cx="540937" cy="33982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2" name="直接连接符 211"/>
            <p:cNvCxnSpPr>
              <a:stCxn id="199" idx="4"/>
            </p:cNvCxnSpPr>
            <p:nvPr/>
          </p:nvCxnSpPr>
          <p:spPr>
            <a:xfrm>
              <a:off x="1136848" y="2113722"/>
              <a:ext cx="1090264" cy="33982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3" name="直接连接符 212"/>
            <p:cNvCxnSpPr>
              <a:stCxn id="202" idx="4"/>
            </p:cNvCxnSpPr>
            <p:nvPr/>
          </p:nvCxnSpPr>
          <p:spPr>
            <a:xfrm flipH="1">
              <a:off x="2247222" y="2113722"/>
              <a:ext cx="484429" cy="33984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4" name="直接连接符 213"/>
            <p:cNvCxnSpPr>
              <a:endCxn id="193" idx="0"/>
            </p:cNvCxnSpPr>
            <p:nvPr/>
          </p:nvCxnSpPr>
          <p:spPr>
            <a:xfrm>
              <a:off x="2227838" y="2115140"/>
              <a:ext cx="526" cy="3385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5" name="直接连接符 214"/>
            <p:cNvCxnSpPr>
              <a:stCxn id="201" idx="4"/>
              <a:endCxn id="192" idx="0"/>
            </p:cNvCxnSpPr>
            <p:nvPr/>
          </p:nvCxnSpPr>
          <p:spPr>
            <a:xfrm flipH="1">
              <a:off x="1692033" y="2113722"/>
              <a:ext cx="529713" cy="33991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6" name="直接连接符 215"/>
            <p:cNvCxnSpPr>
              <a:stCxn id="202" idx="4"/>
            </p:cNvCxnSpPr>
            <p:nvPr/>
          </p:nvCxnSpPr>
          <p:spPr>
            <a:xfrm flipH="1">
              <a:off x="1725246" y="2113722"/>
              <a:ext cx="1006405" cy="33982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7" name="直接连接符 216"/>
            <p:cNvCxnSpPr>
              <a:stCxn id="200" idx="4"/>
              <a:endCxn id="194" idx="0"/>
            </p:cNvCxnSpPr>
            <p:nvPr/>
          </p:nvCxnSpPr>
          <p:spPr>
            <a:xfrm>
              <a:off x="1685806" y="2113722"/>
              <a:ext cx="1052511" cy="33991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8" name="直接连接符 217"/>
            <p:cNvCxnSpPr>
              <a:stCxn id="201" idx="4"/>
              <a:endCxn id="194" idx="0"/>
            </p:cNvCxnSpPr>
            <p:nvPr/>
          </p:nvCxnSpPr>
          <p:spPr>
            <a:xfrm>
              <a:off x="2221746" y="2113722"/>
              <a:ext cx="516571" cy="33991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19" name="椭圆 218"/>
            <p:cNvSpPr/>
            <p:nvPr/>
          </p:nvSpPr>
          <p:spPr>
            <a:xfrm>
              <a:off x="986988" y="1196087"/>
              <a:ext cx="297815" cy="288925"/>
            </a:xfrm>
            <a:prstGeom prst="ellipse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CN" altLang="en-US"/>
            </a:p>
          </p:txBody>
        </p:sp>
        <p:sp>
          <p:nvSpPr>
            <p:cNvPr id="220" name="椭圆 219"/>
            <p:cNvSpPr/>
            <p:nvPr/>
          </p:nvSpPr>
          <p:spPr>
            <a:xfrm>
              <a:off x="1536263" y="1196722"/>
              <a:ext cx="297180" cy="288290"/>
            </a:xfrm>
            <a:prstGeom prst="ellipse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CN" altLang="en-US"/>
            </a:p>
          </p:txBody>
        </p:sp>
        <p:sp>
          <p:nvSpPr>
            <p:cNvPr id="221" name="椭圆 220"/>
            <p:cNvSpPr/>
            <p:nvPr/>
          </p:nvSpPr>
          <p:spPr>
            <a:xfrm>
              <a:off x="2071568" y="1196722"/>
              <a:ext cx="297180" cy="288290"/>
            </a:xfrm>
            <a:prstGeom prst="ellipse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CN" altLang="en-US"/>
            </a:p>
          </p:txBody>
        </p:sp>
        <p:sp>
          <p:nvSpPr>
            <p:cNvPr id="222" name="椭圆 221"/>
            <p:cNvSpPr/>
            <p:nvPr/>
          </p:nvSpPr>
          <p:spPr>
            <a:xfrm>
              <a:off x="2581473" y="1196722"/>
              <a:ext cx="297180" cy="288290"/>
            </a:xfrm>
            <a:prstGeom prst="ellipse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CN" altLang="en-US"/>
            </a:p>
          </p:txBody>
        </p:sp>
        <p:cxnSp>
          <p:nvCxnSpPr>
            <p:cNvPr id="223" name="直接连接符 222"/>
            <p:cNvCxnSpPr/>
            <p:nvPr/>
          </p:nvCxnSpPr>
          <p:spPr>
            <a:xfrm>
              <a:off x="1133038" y="1485647"/>
              <a:ext cx="8255" cy="33909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4" name="直接连接符 223"/>
            <p:cNvCxnSpPr/>
            <p:nvPr/>
          </p:nvCxnSpPr>
          <p:spPr>
            <a:xfrm>
              <a:off x="1136213" y="1485647"/>
              <a:ext cx="1576070" cy="33972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5" name="直接连接符 224"/>
            <p:cNvCxnSpPr/>
            <p:nvPr/>
          </p:nvCxnSpPr>
          <p:spPr>
            <a:xfrm>
              <a:off x="1136213" y="1485647"/>
              <a:ext cx="532765" cy="33845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6" name="直接连接符 225"/>
            <p:cNvCxnSpPr/>
            <p:nvPr/>
          </p:nvCxnSpPr>
          <p:spPr>
            <a:xfrm>
              <a:off x="1669613" y="1486282"/>
              <a:ext cx="7620" cy="33845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7" name="直接连接符 226"/>
            <p:cNvCxnSpPr/>
            <p:nvPr/>
          </p:nvCxnSpPr>
          <p:spPr>
            <a:xfrm flipH="1">
              <a:off x="1141928" y="1485647"/>
              <a:ext cx="1078865" cy="33845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8" name="直接连接符 227"/>
            <p:cNvCxnSpPr/>
            <p:nvPr/>
          </p:nvCxnSpPr>
          <p:spPr>
            <a:xfrm flipH="1">
              <a:off x="1141928" y="1485647"/>
              <a:ext cx="1588770" cy="33972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9" name="直接连接符 228"/>
            <p:cNvCxnSpPr/>
            <p:nvPr/>
          </p:nvCxnSpPr>
          <p:spPr>
            <a:xfrm flipH="1">
              <a:off x="1133038" y="1485647"/>
              <a:ext cx="551815" cy="33845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0" name="直接连接符 229"/>
            <p:cNvCxnSpPr/>
            <p:nvPr/>
          </p:nvCxnSpPr>
          <p:spPr>
            <a:xfrm>
              <a:off x="2738318" y="1486917"/>
              <a:ext cx="6985" cy="33782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1" name="直接连接符 230"/>
            <p:cNvCxnSpPr/>
            <p:nvPr/>
          </p:nvCxnSpPr>
          <p:spPr>
            <a:xfrm>
              <a:off x="1684853" y="1485647"/>
              <a:ext cx="540385" cy="33972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2" name="直接连接符 231"/>
            <p:cNvCxnSpPr/>
            <p:nvPr/>
          </p:nvCxnSpPr>
          <p:spPr>
            <a:xfrm>
              <a:off x="1136213" y="1485647"/>
              <a:ext cx="1089660" cy="33972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3" name="直接连接符 232"/>
            <p:cNvCxnSpPr/>
            <p:nvPr/>
          </p:nvCxnSpPr>
          <p:spPr>
            <a:xfrm flipH="1">
              <a:off x="2246193" y="1485647"/>
              <a:ext cx="483870" cy="33972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4" name="直接连接符 233"/>
            <p:cNvCxnSpPr/>
            <p:nvPr/>
          </p:nvCxnSpPr>
          <p:spPr>
            <a:xfrm>
              <a:off x="2226508" y="1486917"/>
              <a:ext cx="0" cy="33845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5" name="直接连接符 234"/>
            <p:cNvCxnSpPr/>
            <p:nvPr/>
          </p:nvCxnSpPr>
          <p:spPr>
            <a:xfrm flipH="1">
              <a:off x="1691203" y="1485647"/>
              <a:ext cx="529590" cy="33972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6" name="直接连接符 235"/>
            <p:cNvCxnSpPr/>
            <p:nvPr/>
          </p:nvCxnSpPr>
          <p:spPr>
            <a:xfrm flipH="1">
              <a:off x="1724223" y="1485647"/>
              <a:ext cx="1005840" cy="33972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7" name="直接连接符 236"/>
            <p:cNvCxnSpPr/>
            <p:nvPr/>
          </p:nvCxnSpPr>
          <p:spPr>
            <a:xfrm>
              <a:off x="1684853" y="1485647"/>
              <a:ext cx="1052195" cy="33972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8" name="直接连接符 237"/>
            <p:cNvCxnSpPr/>
            <p:nvPr/>
          </p:nvCxnSpPr>
          <p:spPr>
            <a:xfrm>
              <a:off x="2220793" y="1485647"/>
              <a:ext cx="516255" cy="33972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39" name="文本框 51"/>
            <p:cNvSpPr txBox="1"/>
            <p:nvPr/>
          </p:nvSpPr>
          <p:spPr>
            <a:xfrm>
              <a:off x="3068147" y="2462173"/>
              <a:ext cx="729762" cy="246171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indent="66675" algn="just">
                <a:spcAft>
                  <a:spcPts val="0"/>
                </a:spcAft>
              </a:pPr>
              <a:r>
                <a:rPr lang="en-US" sz="1050" kern="100">
                  <a:effectLst/>
                  <a:ea typeface="宋体"/>
                  <a:cs typeface="Times New Roman"/>
                </a:rPr>
                <a:t>linear</a:t>
              </a:r>
              <a:endParaRPr lang="zh-CN" sz="1050" kern="100">
                <a:effectLst/>
                <a:ea typeface="宋体"/>
                <a:cs typeface="Times New Roman"/>
              </a:endParaRPr>
            </a:p>
          </p:txBody>
        </p:sp>
        <p:sp>
          <p:nvSpPr>
            <p:cNvPr id="240" name="文本框 51"/>
            <p:cNvSpPr txBox="1"/>
            <p:nvPr/>
          </p:nvSpPr>
          <p:spPr>
            <a:xfrm>
              <a:off x="3009854" y="1869314"/>
              <a:ext cx="876346" cy="245745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en-US" sz="1050" kern="100">
                  <a:effectLst/>
                  <a:ea typeface="宋体"/>
                  <a:cs typeface="Times New Roman"/>
                </a:rPr>
                <a:t>non linear</a:t>
              </a:r>
              <a:endParaRPr lang="zh-CN" sz="1050" kern="100">
                <a:effectLst/>
                <a:ea typeface="宋体"/>
                <a:cs typeface="Times New Roman"/>
              </a:endParaRPr>
            </a:p>
          </p:txBody>
        </p:sp>
        <p:sp>
          <p:nvSpPr>
            <p:cNvPr id="241" name="文本框 51"/>
            <p:cNvSpPr txBox="1"/>
            <p:nvPr/>
          </p:nvSpPr>
          <p:spPr>
            <a:xfrm>
              <a:off x="3010542" y="1241808"/>
              <a:ext cx="875665" cy="245110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en-US" sz="1050" kern="100">
                  <a:effectLst/>
                  <a:ea typeface="宋体"/>
                  <a:cs typeface="Times New Roman"/>
                </a:rPr>
                <a:t>non linear</a:t>
              </a:r>
              <a:endParaRPr lang="zh-CN" sz="1050" kern="100">
                <a:effectLst/>
                <a:ea typeface="宋体"/>
                <a:cs typeface="Times New Roman"/>
              </a:endParaRPr>
            </a:p>
          </p:txBody>
        </p:sp>
        <p:sp>
          <p:nvSpPr>
            <p:cNvPr id="242" name="矩形 241"/>
            <p:cNvSpPr/>
            <p:nvPr/>
          </p:nvSpPr>
          <p:spPr>
            <a:xfrm>
              <a:off x="897179" y="694557"/>
              <a:ext cx="882814" cy="165701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zh-CN" sz="1200">
                  <a:solidFill>
                    <a:srgbClr val="000000"/>
                  </a:solidFill>
                  <a:effectLst/>
                  <a:latin typeface="宋体"/>
                  <a:cs typeface="宋体"/>
                </a:rPr>
                <a:t> </a:t>
              </a:r>
              <a:endParaRPr lang="zh-CN" sz="1200">
                <a:effectLst/>
                <a:latin typeface="宋体"/>
                <a:cs typeface="宋体"/>
              </a:endParaRPr>
            </a:p>
          </p:txBody>
        </p:sp>
        <p:sp>
          <p:nvSpPr>
            <p:cNvPr id="243" name="矩形 242"/>
            <p:cNvSpPr/>
            <p:nvPr/>
          </p:nvSpPr>
          <p:spPr>
            <a:xfrm>
              <a:off x="2071342" y="694530"/>
              <a:ext cx="882650" cy="165100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zh-CN" sz="1200">
                  <a:solidFill>
                    <a:srgbClr val="000000"/>
                  </a:solidFill>
                  <a:effectLst/>
                  <a:latin typeface="宋体"/>
                  <a:cs typeface="宋体"/>
                </a:rPr>
                <a:t> </a:t>
              </a:r>
              <a:endParaRPr lang="zh-CN" sz="1200">
                <a:effectLst/>
                <a:latin typeface="宋体"/>
                <a:cs typeface="宋体"/>
              </a:endParaRPr>
            </a:p>
          </p:txBody>
        </p:sp>
        <p:sp>
          <p:nvSpPr>
            <p:cNvPr id="244" name="下箭头 243"/>
            <p:cNvSpPr/>
            <p:nvPr/>
          </p:nvSpPr>
          <p:spPr>
            <a:xfrm flipV="1">
              <a:off x="1213194" y="868943"/>
              <a:ext cx="157055" cy="327781"/>
            </a:xfrm>
            <a:prstGeom prst="downArrow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CN" altLang="en-US"/>
            </a:p>
          </p:txBody>
        </p:sp>
        <p:sp>
          <p:nvSpPr>
            <p:cNvPr id="245" name="下箭头 244"/>
            <p:cNvSpPr/>
            <p:nvPr/>
          </p:nvSpPr>
          <p:spPr>
            <a:xfrm flipV="1">
              <a:off x="2424360" y="873173"/>
              <a:ext cx="156845" cy="327660"/>
            </a:xfrm>
            <a:prstGeom prst="downArrow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CN" altLang="en-US"/>
            </a:p>
          </p:txBody>
        </p:sp>
        <p:sp>
          <p:nvSpPr>
            <p:cNvPr id="246" name="文本框 51"/>
            <p:cNvSpPr txBox="1"/>
            <p:nvPr/>
          </p:nvSpPr>
          <p:spPr>
            <a:xfrm>
              <a:off x="621679" y="342254"/>
              <a:ext cx="1289125" cy="439476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indent="355600" algn="just">
                <a:spcAft>
                  <a:spcPts val="0"/>
                </a:spcAft>
              </a:pPr>
              <a:r>
                <a:rPr lang="en-US" sz="1400">
                  <a:effectLst/>
                  <a:ea typeface="宋体"/>
                  <a:cs typeface="Times New Roman"/>
                </a:rPr>
                <a:t>main task</a:t>
              </a:r>
              <a:endParaRPr lang="zh-CN" sz="1200">
                <a:effectLst/>
                <a:latin typeface="宋体"/>
                <a:cs typeface="宋体"/>
              </a:endParaRPr>
            </a:p>
            <a:p>
              <a:pPr algn="just">
                <a:spcAft>
                  <a:spcPts val="0"/>
                </a:spcAft>
              </a:pPr>
              <a:r>
                <a:rPr lang="en-US" sz="1200">
                  <a:effectLst/>
                  <a:latin typeface="宋体"/>
                  <a:cs typeface="宋体"/>
                </a:rPr>
                <a:t> </a:t>
              </a:r>
              <a:endParaRPr lang="zh-CN" sz="1200">
                <a:effectLst/>
                <a:latin typeface="宋体"/>
                <a:cs typeface="宋体"/>
              </a:endParaRPr>
            </a:p>
          </p:txBody>
        </p:sp>
        <p:sp>
          <p:nvSpPr>
            <p:cNvPr id="247" name="文本框 51"/>
            <p:cNvSpPr txBox="1"/>
            <p:nvPr/>
          </p:nvSpPr>
          <p:spPr>
            <a:xfrm>
              <a:off x="1959586" y="342259"/>
              <a:ext cx="1530960" cy="329565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indent="152400" algn="just">
                <a:spcAft>
                  <a:spcPts val="0"/>
                </a:spcAft>
              </a:pPr>
              <a:r>
                <a:rPr lang="en-US" sz="1200" kern="100">
                  <a:effectLst/>
                  <a:ea typeface="宋体"/>
                  <a:cs typeface="Times New Roman"/>
                </a:rPr>
                <a:t>secondary  task</a:t>
              </a:r>
              <a:endParaRPr lang="zh-CN" sz="1050" kern="100">
                <a:effectLst/>
                <a:ea typeface="宋体"/>
                <a:cs typeface="Times New Roman"/>
              </a:endParaRPr>
            </a:p>
            <a:p>
              <a:pPr algn="just">
                <a:spcAft>
                  <a:spcPts val="0"/>
                </a:spcAft>
              </a:pPr>
              <a:r>
                <a:rPr lang="en-US" sz="1200">
                  <a:effectLst/>
                  <a:latin typeface="宋体"/>
                  <a:cs typeface="宋体"/>
                </a:rPr>
                <a:t> </a:t>
              </a:r>
              <a:endParaRPr lang="zh-CN" sz="1200">
                <a:effectLst/>
                <a:latin typeface="宋体"/>
                <a:cs typeface="宋体"/>
              </a:endParaRPr>
            </a:p>
          </p:txBody>
        </p:sp>
        <p:sp>
          <p:nvSpPr>
            <p:cNvPr id="248" name="文本框 63"/>
            <p:cNvSpPr txBox="1"/>
            <p:nvPr/>
          </p:nvSpPr>
          <p:spPr>
            <a:xfrm>
              <a:off x="169063" y="615554"/>
              <a:ext cx="817926" cy="455582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en-US" sz="1600" kern="100">
                  <a:effectLst/>
                  <a:ea typeface="宋体"/>
                  <a:cs typeface="Times New Roman"/>
                </a:rPr>
                <a:t>output</a:t>
              </a:r>
              <a:endParaRPr lang="zh-CN" sz="1050" kern="100">
                <a:effectLst/>
                <a:ea typeface="宋体"/>
                <a:cs typeface="Times New Roman"/>
              </a:endParaRPr>
            </a:p>
          </p:txBody>
        </p:sp>
        <p:sp>
          <p:nvSpPr>
            <p:cNvPr id="249" name="文本框 63"/>
            <p:cNvSpPr txBox="1"/>
            <p:nvPr/>
          </p:nvSpPr>
          <p:spPr>
            <a:xfrm>
              <a:off x="3208463" y="615551"/>
              <a:ext cx="818308" cy="490658"/>
            </a:xfrm>
            <a:prstGeom prst="rect">
              <a:avLst/>
            </a:prstGeom>
            <a:solidFill>
              <a:schemeClr val="lt1">
                <a:alpha val="0"/>
              </a:schemeClr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en-US" sz="1600" kern="100">
                  <a:effectLst/>
                  <a:ea typeface="宋体"/>
                  <a:cs typeface="Times New Roman"/>
                </a:rPr>
                <a:t>softmax</a:t>
              </a:r>
              <a:endParaRPr lang="zh-CN" sz="1050" kern="100">
                <a:effectLst/>
                <a:ea typeface="宋体"/>
                <a:cs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27735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CN" dirty="0"/>
              <a:t>2</a:t>
            </a:r>
            <a:r>
              <a:rPr lang="zh-CN" altLang="en-US" dirty="0" smtClean="0"/>
              <a:t>、</a:t>
            </a:r>
            <a:r>
              <a:rPr lang="en-US" altLang="zh-CN" dirty="0" smtClean="0"/>
              <a:t>TTS</a:t>
            </a:r>
            <a:endParaRPr lang="zh-CN" alt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169210"/>
            <a:ext cx="4050148" cy="3785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132856"/>
            <a:ext cx="3872100" cy="3820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712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zh-CN" dirty="0"/>
              <a:t>2</a:t>
            </a:r>
            <a:r>
              <a:rPr lang="zh-CN" altLang="en-US" dirty="0" smtClean="0"/>
              <a:t>、</a:t>
            </a:r>
            <a:r>
              <a:rPr lang="en-US" altLang="zh-CN" dirty="0" smtClean="0"/>
              <a:t>TTS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1" dirty="0"/>
              <a:t>bottleneck </a:t>
            </a:r>
            <a:r>
              <a:rPr lang="en-US" altLang="zh-CN" b="1" dirty="0" smtClean="0"/>
              <a:t>features</a:t>
            </a:r>
            <a:endParaRPr lang="en-US" altLang="zh-CN" dirty="0" smtClean="0"/>
          </a:p>
          <a:p>
            <a:pPr marL="0" indent="0">
              <a:buNone/>
            </a:pPr>
            <a:endParaRPr lang="zh-CN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239411"/>
            <a:ext cx="6408712" cy="4037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315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83" y="980728"/>
            <a:ext cx="4314598" cy="3255801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962270"/>
            <a:ext cx="4314598" cy="3255801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CN" dirty="0"/>
              <a:t>2</a:t>
            </a:r>
            <a:r>
              <a:rPr lang="zh-CN" altLang="en-US" smtClean="0"/>
              <a:t>、</a:t>
            </a:r>
            <a:r>
              <a:rPr lang="en-US" altLang="zh-CN" dirty="0" smtClean="0"/>
              <a:t>TTS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33056"/>
            <a:ext cx="4314598" cy="3255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1440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962</TotalTime>
  <Words>223</Words>
  <Application>Microsoft Office PowerPoint</Application>
  <PresentationFormat>全屏显示(4:3)</PresentationFormat>
  <Paragraphs>83</Paragraphs>
  <Slides>8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Office 主题​​</vt:lpstr>
      <vt:lpstr>Bi-weekly Report</vt:lpstr>
      <vt:lpstr>Gains</vt:lpstr>
      <vt:lpstr>1、patent</vt:lpstr>
      <vt:lpstr>1、patent</vt:lpstr>
      <vt:lpstr>2、TTS</vt:lpstr>
      <vt:lpstr>2、TTS</vt:lpstr>
      <vt:lpstr>2、TTS</vt:lpstr>
      <vt:lpstr>2、TTS</vt:lpstr>
    </vt:vector>
  </TitlesOfParts>
  <Company>china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Bi-weekly Report</dc:title>
  <dc:creator>user</dc:creator>
  <cp:lastModifiedBy>user</cp:lastModifiedBy>
  <cp:revision>15</cp:revision>
  <dcterms:created xsi:type="dcterms:W3CDTF">2016-07-18T02:51:42Z</dcterms:created>
  <dcterms:modified xsi:type="dcterms:W3CDTF">2016-07-21T07:36:26Z</dcterms:modified>
</cp:coreProperties>
</file>