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4" r:id="rId8"/>
    <p:sldId id="262" r:id="rId9"/>
    <p:sldId id="265" r:id="rId10"/>
    <p:sldId id="263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78" autoAdjust="0"/>
    <p:restoredTop sz="94660"/>
  </p:normalViewPr>
  <p:slideViewPr>
    <p:cSldViewPr snapToGrid="0">
      <p:cViewPr varScale="1">
        <p:scale>
          <a:sx n="117" d="100"/>
          <a:sy n="117" d="100"/>
        </p:scale>
        <p:origin x="126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178056AF-50CA-4E61-B4D2-14280AED798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E5AEDD07-D99B-46FC-8C1F-A58FC523D43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  <a:endParaRPr lang="en-US"/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BB9CC0A4-B33A-4E9C-9D77-3823F34057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F1DBC0-CEB7-4453-B490-2952A805B74B}" type="datetimeFigureOut">
              <a:rPr lang="en-US" smtClean="0"/>
              <a:t>5/26/2020</a:t>
            </a:fld>
            <a:endParaRPr 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82BE1E11-E52A-42F3-AF7C-64C6D9C68E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F742968A-4E2B-4F58-A73A-8C480097D5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177E56-8B5F-49CA-8BD0-6E681B5A80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55797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1FE8D135-0200-4837-8036-1267A9547A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E789D786-9938-4A91-874E-AD31A87ECF4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/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9000CE41-A939-4D9B-AB65-DB5CE5AD3F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F1DBC0-CEB7-4453-B490-2952A805B74B}" type="datetimeFigureOut">
              <a:rPr lang="en-US" smtClean="0"/>
              <a:t>5/26/2020</a:t>
            </a:fld>
            <a:endParaRPr 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AC4E231F-86C5-41F0-9F14-1426A84574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5E006324-BEC2-46DE-8D78-99C3287EED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177E56-8B5F-49CA-8BD0-6E681B5A80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0827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CFC2E769-7ED6-4736-AEA9-37D9CD72CA9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35FC75CD-3796-4A84-B582-2B82A5C03AD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/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FDBE4BEC-D1D5-4D00-8094-EB0EE798AC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F1DBC0-CEB7-4453-B490-2952A805B74B}" type="datetimeFigureOut">
              <a:rPr lang="en-US" smtClean="0"/>
              <a:t>5/26/2020</a:t>
            </a:fld>
            <a:endParaRPr 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D04CAEC8-458A-4156-8F04-08EC016C4C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9674645F-3773-4570-B726-8C72D26E6A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177E56-8B5F-49CA-8BD0-6E681B5A80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00041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ED3F0AFA-D542-4972-BF2E-A2C2B228D3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4E8E3B1C-4B6B-47AF-8453-C5E1921AD8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/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6DF5B2FC-78CE-4BE9-B767-D706909002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F1DBC0-CEB7-4453-B490-2952A805B74B}" type="datetimeFigureOut">
              <a:rPr lang="en-US" smtClean="0"/>
              <a:t>5/26/2020</a:t>
            </a:fld>
            <a:endParaRPr 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2A5534B2-ED3E-49FD-BEBB-48B0CABBB8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F50739A6-7E23-4364-861B-7606EDD61D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177E56-8B5F-49CA-8BD0-6E681B5A80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6483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044E5C9-8AF4-4885-99AB-F8FCD023A9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B754ACFB-3010-4735-9CFA-D4D4047ECDE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F5FA5C42-F8DD-4D90-98AF-ADD2F436CD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F1DBC0-CEB7-4453-B490-2952A805B74B}" type="datetimeFigureOut">
              <a:rPr lang="en-US" smtClean="0"/>
              <a:t>5/26/2020</a:t>
            </a:fld>
            <a:endParaRPr 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9FD0A007-8A7D-4150-992C-031EDE08FA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8DC25AA2-0B68-4649-A78E-C3E5EB9DF6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177E56-8B5F-49CA-8BD0-6E681B5A80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86336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E4534CEA-A573-4DA3-84B7-EBAB85E54A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90F5CCA6-4C9A-44FB-9AC2-A7FF8506EF3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/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ABD924AD-6B25-442A-88B4-622CAF27686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/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A39F2BC3-5C0D-40EB-B315-B4BCBC8C9B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F1DBC0-CEB7-4453-B490-2952A805B74B}" type="datetimeFigureOut">
              <a:rPr lang="en-US" smtClean="0"/>
              <a:t>5/26/2020</a:t>
            </a:fld>
            <a:endParaRPr 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CA350C9B-6BFA-4552-B1FC-D580E074AF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D3377104-2F62-437C-8380-198F2337B7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177E56-8B5F-49CA-8BD0-6E681B5A80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30411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CF8D1F8B-5C79-4778-95F3-C14EEB2279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53850C6E-D3DF-475A-97FD-92520461B27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05BAB538-C246-4671-B456-328BB6936C9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/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C9CE07B7-40CA-4DA0-9E10-6EE4B6CD6EC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FF1BC9F2-6E50-4A18-895E-27C46F56961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/>
          </a:p>
        </p:txBody>
      </p:sp>
      <p:sp>
        <p:nvSpPr>
          <p:cNvPr id="7" name="日期占位符 6">
            <a:extLst>
              <a:ext uri="{FF2B5EF4-FFF2-40B4-BE49-F238E27FC236}">
                <a16:creationId xmlns:a16="http://schemas.microsoft.com/office/drawing/2014/main" id="{C6CDF216-53D7-48C9-90CD-C39FC3DAE8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F1DBC0-CEB7-4453-B490-2952A805B74B}" type="datetimeFigureOut">
              <a:rPr lang="en-US" smtClean="0"/>
              <a:t>5/26/2020</a:t>
            </a:fld>
            <a:endParaRPr lang="en-US"/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id="{3D0C11B0-7C08-447B-B738-AD2F7B4A72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id="{6CA9B227-E091-45AC-AFF6-E8DC2B0408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177E56-8B5F-49CA-8BD0-6E681B5A80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8859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FD799B2D-CE47-49B0-B51A-EB0B1B0A4E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A21396B5-E6A7-436A-A9E8-958A566671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F1DBC0-CEB7-4453-B490-2952A805B74B}" type="datetimeFigureOut">
              <a:rPr lang="en-US" smtClean="0"/>
              <a:t>5/26/2020</a:t>
            </a:fld>
            <a:endParaRPr 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1E8C7BB2-4EA3-4D33-AE5E-FC716D59F1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0C3E5AE3-CA36-491E-B675-2D701BA839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177E56-8B5F-49CA-8BD0-6E681B5A80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81520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id="{B7326456-1134-4956-A2B3-8C57B86D06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F1DBC0-CEB7-4453-B490-2952A805B74B}" type="datetimeFigureOut">
              <a:rPr lang="en-US" smtClean="0"/>
              <a:t>5/26/2020</a:t>
            </a:fld>
            <a:endParaRPr lang="en-US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737CE4B3-2FD2-4A15-9352-B0655585B1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6B3B15DC-C750-47AF-9D15-F20D8C8CBF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177E56-8B5F-49CA-8BD0-6E681B5A80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77162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F522620A-CAEF-4243-BE8A-13D117C41A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FD08236D-ECEB-457C-BF1C-C16CA55579D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9D5D1D52-4424-4443-B86B-7362EE5B205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88695EE4-EAE4-4BEC-8C5A-37C6E1CEA5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F1DBC0-CEB7-4453-B490-2952A805B74B}" type="datetimeFigureOut">
              <a:rPr lang="en-US" smtClean="0"/>
              <a:t>5/26/2020</a:t>
            </a:fld>
            <a:endParaRPr 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7C28115F-F668-44FB-8BF1-A33D5F8CFA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335C5294-4CEC-4FBE-8FCA-6C332E0500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177E56-8B5F-49CA-8BD0-6E681B5A80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9328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A0346381-2D8B-4A7A-97BF-9EC1526F46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34789F00-3205-4FA2-AFAC-E437DBFC63E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C5D54551-77C7-48E5-A0EF-7EAE440BA6A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4911C4F1-ECAC-4D40-BC29-C8BD3135EF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F1DBC0-CEB7-4453-B490-2952A805B74B}" type="datetimeFigureOut">
              <a:rPr lang="en-US" smtClean="0"/>
              <a:t>5/26/2020</a:t>
            </a:fld>
            <a:endParaRPr 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389C2F63-33F3-4D44-AF35-2D0BDF14F4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0BBC3C0A-A3DC-4346-8E3B-0A21A98FF2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177E56-8B5F-49CA-8BD0-6E681B5A80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05879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>
            <a:extLst>
              <a:ext uri="{FF2B5EF4-FFF2-40B4-BE49-F238E27FC236}">
                <a16:creationId xmlns:a16="http://schemas.microsoft.com/office/drawing/2014/main" id="{E2EAADAD-0E20-4312-98CB-42130A829A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6B05C71C-D053-4791-839A-72D0F44D70B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/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50E15ACC-80F9-4458-B543-55AF005D452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F1DBC0-CEB7-4453-B490-2952A805B74B}" type="datetimeFigureOut">
              <a:rPr lang="en-US" smtClean="0"/>
              <a:t>5/26/2020</a:t>
            </a:fld>
            <a:endParaRPr 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91DAF53E-77A2-41EA-AB10-EA072D171DC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2BE0D829-DC2B-42D5-BF0F-B270AEB48EC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177E56-8B5F-49CA-8BD0-6E681B5A80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35871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0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0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3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9F9BF2F-9784-4E56-9B5C-AAFF8CADCB4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4800" dirty="0"/>
              <a:t>ASR-Free Pronunciation Assessment</a:t>
            </a:r>
          </a:p>
        </p:txBody>
      </p:sp>
      <p:sp>
        <p:nvSpPr>
          <p:cNvPr id="3" name="文本框 2">
            <a:extLst>
              <a:ext uri="{FF2B5EF4-FFF2-40B4-BE49-F238E27FC236}">
                <a16:creationId xmlns:a16="http://schemas.microsoft.com/office/drawing/2014/main" id="{93090356-E79F-4126-9E8F-0654A8EBB616}"/>
              </a:ext>
            </a:extLst>
          </p:cNvPr>
          <p:cNvSpPr txBox="1"/>
          <p:nvPr/>
        </p:nvSpPr>
        <p:spPr>
          <a:xfrm>
            <a:off x="5388434" y="4229100"/>
            <a:ext cx="14151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Sitong</a:t>
            </a:r>
            <a:r>
              <a:rPr lang="en-US" dirty="0"/>
              <a:t> Cheng</a:t>
            </a:r>
          </a:p>
          <a:p>
            <a:r>
              <a:rPr lang="en-US" dirty="0" err="1"/>
              <a:t>Zhixin</a:t>
            </a:r>
            <a:r>
              <a:rPr lang="en-US" dirty="0"/>
              <a:t>  Liu</a:t>
            </a:r>
          </a:p>
        </p:txBody>
      </p:sp>
    </p:spTree>
    <p:extLst>
      <p:ext uri="{BB962C8B-B14F-4D97-AF65-F5344CB8AC3E}">
        <p14:creationId xmlns:p14="http://schemas.microsoft.com/office/powerpoint/2010/main" val="390836346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576620EF-407D-4F1E-8FEF-9EBFF9DCE9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1242" y="2766218"/>
            <a:ext cx="10515600" cy="1325563"/>
          </a:xfrm>
        </p:spPr>
        <p:txBody>
          <a:bodyPr/>
          <a:lstStyle/>
          <a:p>
            <a:pPr algn="ctr"/>
            <a:r>
              <a:rPr lang="en-US" dirty="0"/>
              <a:t>Thank you !</a:t>
            </a:r>
          </a:p>
        </p:txBody>
      </p:sp>
    </p:spTree>
    <p:extLst>
      <p:ext uri="{BB962C8B-B14F-4D97-AF65-F5344CB8AC3E}">
        <p14:creationId xmlns:p14="http://schemas.microsoft.com/office/powerpoint/2010/main" val="8828274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D5DCC20-264F-4129-BC9A-DD5E7C6A36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6214" y="96049"/>
            <a:ext cx="10515600" cy="1325563"/>
          </a:xfrm>
        </p:spPr>
        <p:txBody>
          <a:bodyPr>
            <a:normAutofit/>
          </a:bodyPr>
          <a:lstStyle/>
          <a:p>
            <a:r>
              <a:rPr lang="en-US" sz="4000" dirty="0"/>
              <a:t>Introduction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37D6B287-C0B3-4FF2-970B-A0ACFD2EB6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6214" y="1421612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Goodness of Pronunciation (GOP)</a:t>
            </a:r>
          </a:p>
        </p:txBody>
      </p:sp>
      <p:pic>
        <p:nvPicPr>
          <p:cNvPr id="5" name="图片 4" descr="图片包含 游戏机, 物体, 钟表&#10;&#10;描述已自动生成">
            <a:extLst>
              <a:ext uri="{FF2B5EF4-FFF2-40B4-BE49-F238E27FC236}">
                <a16:creationId xmlns:a16="http://schemas.microsoft.com/office/drawing/2014/main" id="{B5BC6EA8-3A50-4647-BE7F-366BA9EF835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51551" y="2786511"/>
            <a:ext cx="3258005" cy="943107"/>
          </a:xfrm>
          <a:prstGeom prst="rect">
            <a:avLst/>
          </a:prstGeom>
        </p:spPr>
      </p:pic>
      <p:sp>
        <p:nvSpPr>
          <p:cNvPr id="6" name="矩形 5">
            <a:extLst>
              <a:ext uri="{FF2B5EF4-FFF2-40B4-BE49-F238E27FC236}">
                <a16:creationId xmlns:a16="http://schemas.microsoft.com/office/drawing/2014/main" id="{4B69E6DD-207B-486E-B907-85E72036C678}"/>
              </a:ext>
            </a:extLst>
          </p:cNvPr>
          <p:cNvSpPr/>
          <p:nvPr/>
        </p:nvSpPr>
        <p:spPr>
          <a:xfrm>
            <a:off x="5375937" y="2821133"/>
            <a:ext cx="6096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/>
              <a:t>  = </a:t>
            </a:r>
            <a:r>
              <a:rPr lang="en-US" dirty="0" err="1"/>
              <a:t>i-th</a:t>
            </a:r>
            <a:r>
              <a:rPr lang="en-US" dirty="0"/>
              <a:t> phone in the speech segment</a:t>
            </a:r>
          </a:p>
          <a:p>
            <a:r>
              <a:rPr lang="en-US" dirty="0"/>
              <a:t>  = corresponding speech segment</a:t>
            </a:r>
          </a:p>
          <a:p>
            <a:r>
              <a:rPr lang="en-US" dirty="0"/>
              <a:t>  = total number of phones in the speech segment</a:t>
            </a:r>
          </a:p>
        </p:txBody>
      </p:sp>
      <p:grpSp>
        <p:nvGrpSpPr>
          <p:cNvPr id="11" name="组合 10">
            <a:extLst>
              <a:ext uri="{FF2B5EF4-FFF2-40B4-BE49-F238E27FC236}">
                <a16:creationId xmlns:a16="http://schemas.microsoft.com/office/drawing/2014/main" id="{EFD4F2E2-2B29-4BBD-9271-A83205238CA7}"/>
              </a:ext>
            </a:extLst>
          </p:cNvPr>
          <p:cNvGrpSpPr/>
          <p:nvPr/>
        </p:nvGrpSpPr>
        <p:grpSpPr>
          <a:xfrm>
            <a:off x="5257799" y="2933466"/>
            <a:ext cx="236275" cy="748777"/>
            <a:chOff x="5620464" y="2697549"/>
            <a:chExt cx="236275" cy="748777"/>
          </a:xfrm>
        </p:grpSpPr>
        <p:pic>
          <p:nvPicPr>
            <p:cNvPr id="7" name="图片 6">
              <a:extLst>
                <a:ext uri="{FF2B5EF4-FFF2-40B4-BE49-F238E27FC236}">
                  <a16:creationId xmlns:a16="http://schemas.microsoft.com/office/drawing/2014/main" id="{9D675909-A077-4FE1-BA94-6A6ABB9A471C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5625418" y="2697549"/>
              <a:ext cx="209550" cy="219075"/>
            </a:xfrm>
            <a:prstGeom prst="rect">
              <a:avLst/>
            </a:prstGeom>
          </p:spPr>
        </p:pic>
        <p:pic>
          <p:nvPicPr>
            <p:cNvPr id="8" name="图片 7">
              <a:extLst>
                <a:ext uri="{FF2B5EF4-FFF2-40B4-BE49-F238E27FC236}">
                  <a16:creationId xmlns:a16="http://schemas.microsoft.com/office/drawing/2014/main" id="{5564F407-F13E-43DA-8EBE-A482392CD633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5647189" y="2957446"/>
              <a:ext cx="209550" cy="228600"/>
            </a:xfrm>
            <a:prstGeom prst="rect">
              <a:avLst/>
            </a:prstGeom>
          </p:spPr>
        </p:pic>
        <p:pic>
          <p:nvPicPr>
            <p:cNvPr id="9" name="图片 8">
              <a:extLst>
                <a:ext uri="{FF2B5EF4-FFF2-40B4-BE49-F238E27FC236}">
                  <a16:creationId xmlns:a16="http://schemas.microsoft.com/office/drawing/2014/main" id="{E39C6D22-860E-4D73-BCDF-F5AB6254C5B5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5620464" y="3226868"/>
              <a:ext cx="219458" cy="219458"/>
            </a:xfrm>
            <a:prstGeom prst="rect">
              <a:avLst/>
            </a:prstGeom>
          </p:spPr>
        </p:pic>
      </p:grpSp>
      <p:sp>
        <p:nvSpPr>
          <p:cNvPr id="12" name="矩形 11">
            <a:extLst>
              <a:ext uri="{FF2B5EF4-FFF2-40B4-BE49-F238E27FC236}">
                <a16:creationId xmlns:a16="http://schemas.microsoft.com/office/drawing/2014/main" id="{07E933D4-7BF2-4016-83C1-82BEAB396278}"/>
              </a:ext>
            </a:extLst>
          </p:cNvPr>
          <p:cNvSpPr/>
          <p:nvPr/>
        </p:nvSpPr>
        <p:spPr>
          <a:xfrm>
            <a:off x="836214" y="2094598"/>
            <a:ext cx="969372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GOP is based on the posterior probability on the correct phone, given the speech segment of that phone</a:t>
            </a:r>
          </a:p>
        </p:txBody>
      </p:sp>
      <p:sp>
        <p:nvSpPr>
          <p:cNvPr id="13" name="文本框 12">
            <a:extLst>
              <a:ext uri="{FF2B5EF4-FFF2-40B4-BE49-F238E27FC236}">
                <a16:creationId xmlns:a16="http://schemas.microsoft.com/office/drawing/2014/main" id="{C51A4923-AB77-4059-8390-5FA0979800F7}"/>
              </a:ext>
            </a:extLst>
          </p:cNvPr>
          <p:cNvSpPr txBox="1"/>
          <p:nvPr/>
        </p:nvSpPr>
        <p:spPr>
          <a:xfrm>
            <a:off x="836214" y="4140450"/>
            <a:ext cx="954405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If given a phone sequence q and the corresponding speech signal o, and assume the alignment is perfect</a:t>
            </a:r>
          </a:p>
        </p:txBody>
      </p:sp>
      <p:pic>
        <p:nvPicPr>
          <p:cNvPr id="14" name="图片 13">
            <a:extLst>
              <a:ext uri="{FF2B5EF4-FFF2-40B4-BE49-F238E27FC236}">
                <a16:creationId xmlns:a16="http://schemas.microsoft.com/office/drawing/2014/main" id="{F9762352-4655-40EC-8913-27D03828E6C7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563381" y="5226524"/>
            <a:ext cx="2634343" cy="665172"/>
          </a:xfrm>
          <a:prstGeom prst="rect">
            <a:avLst/>
          </a:prstGeom>
        </p:spPr>
      </p:pic>
      <p:pic>
        <p:nvPicPr>
          <p:cNvPr id="15" name="图片 14">
            <a:extLst>
              <a:ext uri="{FF2B5EF4-FFF2-40B4-BE49-F238E27FC236}">
                <a16:creationId xmlns:a16="http://schemas.microsoft.com/office/drawing/2014/main" id="{E961D2EA-D3AE-4BA5-99BD-ACC4068A96AE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494074" y="5182768"/>
            <a:ext cx="3268435" cy="817109"/>
          </a:xfrm>
          <a:prstGeom prst="rect">
            <a:avLst/>
          </a:prstGeom>
        </p:spPr>
      </p:pic>
      <p:sp>
        <p:nvSpPr>
          <p:cNvPr id="16" name="文本框 15">
            <a:extLst>
              <a:ext uri="{FF2B5EF4-FFF2-40B4-BE49-F238E27FC236}">
                <a16:creationId xmlns:a16="http://schemas.microsoft.com/office/drawing/2014/main" id="{7A709FB2-2D9E-4B0C-9C38-D46A82CB1838}"/>
              </a:ext>
            </a:extLst>
          </p:cNvPr>
          <p:cNvSpPr txBox="1"/>
          <p:nvPr/>
        </p:nvSpPr>
        <p:spPr>
          <a:xfrm>
            <a:off x="9380764" y="5375097"/>
            <a:ext cx="9046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ignored</a:t>
            </a:r>
          </a:p>
        </p:txBody>
      </p:sp>
      <p:cxnSp>
        <p:nvCxnSpPr>
          <p:cNvPr id="19" name="直接箭头连接符 18">
            <a:extLst>
              <a:ext uri="{FF2B5EF4-FFF2-40B4-BE49-F238E27FC236}">
                <a16:creationId xmlns:a16="http://schemas.microsoft.com/office/drawing/2014/main" id="{A5097914-7ECC-441C-8E77-AB69CCA896E7}"/>
              </a:ext>
            </a:extLst>
          </p:cNvPr>
          <p:cNvCxnSpPr>
            <a:endCxn id="16" idx="1"/>
          </p:cNvCxnSpPr>
          <p:nvPr/>
        </p:nvCxnSpPr>
        <p:spPr>
          <a:xfrm>
            <a:off x="8825593" y="5375097"/>
            <a:ext cx="555171" cy="18466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直接箭头连接符 20">
            <a:extLst>
              <a:ext uri="{FF2B5EF4-FFF2-40B4-BE49-F238E27FC236}">
                <a16:creationId xmlns:a16="http://schemas.microsoft.com/office/drawing/2014/main" id="{4F843208-C663-4F8D-AFF2-6B001052DD06}"/>
              </a:ext>
            </a:extLst>
          </p:cNvPr>
          <p:cNvCxnSpPr/>
          <p:nvPr/>
        </p:nvCxnSpPr>
        <p:spPr>
          <a:xfrm flipV="1">
            <a:off x="8705470" y="5658554"/>
            <a:ext cx="675294" cy="11439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文本框 21">
            <a:extLst>
              <a:ext uri="{FF2B5EF4-FFF2-40B4-BE49-F238E27FC236}">
                <a16:creationId xmlns:a16="http://schemas.microsoft.com/office/drawing/2014/main" id="{CD4777CC-8423-4C1B-89F3-2D3A25AAF0EA}"/>
              </a:ext>
            </a:extLst>
          </p:cNvPr>
          <p:cNvSpPr txBox="1"/>
          <p:nvPr/>
        </p:nvSpPr>
        <p:spPr>
          <a:xfrm>
            <a:off x="8875946" y="6176600"/>
            <a:ext cx="14094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However ……</a:t>
            </a:r>
          </a:p>
        </p:txBody>
      </p:sp>
    </p:spTree>
    <p:extLst>
      <p:ext uri="{BB962C8B-B14F-4D97-AF65-F5344CB8AC3E}">
        <p14:creationId xmlns:p14="http://schemas.microsoft.com/office/powerpoint/2010/main" val="36200813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8701FA3F-EE37-4CBE-A85C-240F10B136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Problems</a:t>
            </a:r>
          </a:p>
        </p:txBody>
      </p:sp>
      <p:pic>
        <p:nvPicPr>
          <p:cNvPr id="4" name="图片 3">
            <a:extLst>
              <a:ext uri="{FF2B5EF4-FFF2-40B4-BE49-F238E27FC236}">
                <a16:creationId xmlns:a16="http://schemas.microsoft.com/office/drawing/2014/main" id="{7780F3DC-10CC-4B2A-9B32-D389449E3C3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32982" y="2791139"/>
            <a:ext cx="4578857" cy="1729605"/>
          </a:xfrm>
          <a:prstGeom prst="rect">
            <a:avLst/>
          </a:prstGeom>
        </p:spPr>
      </p:pic>
      <p:pic>
        <p:nvPicPr>
          <p:cNvPr id="6" name="图片 5">
            <a:extLst>
              <a:ext uri="{FF2B5EF4-FFF2-40B4-BE49-F238E27FC236}">
                <a16:creationId xmlns:a16="http://schemas.microsoft.com/office/drawing/2014/main" id="{82423356-6249-47A7-BC3E-E194C4D60C8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224" y="3297967"/>
            <a:ext cx="1724025" cy="361950"/>
          </a:xfrm>
          <a:prstGeom prst="rect">
            <a:avLst/>
          </a:prstGeom>
        </p:spPr>
      </p:pic>
      <p:pic>
        <p:nvPicPr>
          <p:cNvPr id="7" name="图片 6">
            <a:extLst>
              <a:ext uri="{FF2B5EF4-FFF2-40B4-BE49-F238E27FC236}">
                <a16:creationId xmlns:a16="http://schemas.microsoft.com/office/drawing/2014/main" id="{7BAA78A2-D2AF-4F36-A482-FF8366BE2DF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402752" y="4556288"/>
            <a:ext cx="3992337" cy="688041"/>
          </a:xfrm>
          <a:prstGeom prst="rect">
            <a:avLst/>
          </a:prstGeom>
        </p:spPr>
      </p:pic>
      <p:sp>
        <p:nvSpPr>
          <p:cNvPr id="8" name="矩形 7">
            <a:extLst>
              <a:ext uri="{FF2B5EF4-FFF2-40B4-BE49-F238E27FC236}">
                <a16:creationId xmlns:a16="http://schemas.microsoft.com/office/drawing/2014/main" id="{A2BFAAA2-E8CC-4E65-9D01-1EF8B0F58A03}"/>
              </a:ext>
            </a:extLst>
          </p:cNvPr>
          <p:cNvSpPr/>
          <p:nvPr/>
        </p:nvSpPr>
        <p:spPr>
          <a:xfrm>
            <a:off x="941614" y="1613468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There is no guarantee that a worse pronunciation will achieve a smaller posterior!</a:t>
            </a:r>
          </a:p>
        </p:txBody>
      </p:sp>
      <p:sp>
        <p:nvSpPr>
          <p:cNvPr id="9" name="矩形 8">
            <a:extLst>
              <a:ext uri="{FF2B5EF4-FFF2-40B4-BE49-F238E27FC236}">
                <a16:creationId xmlns:a16="http://schemas.microsoft.com/office/drawing/2014/main" id="{1A02AB10-7C46-41A7-971B-4826311A3DDC}"/>
              </a:ext>
            </a:extLst>
          </p:cNvPr>
          <p:cNvSpPr/>
          <p:nvPr/>
        </p:nvSpPr>
        <p:spPr>
          <a:xfrm>
            <a:off x="1369846" y="5507849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/>
              <a:t>If      &gt; 0, the posterior essentially increases. This means that a non-native speaker obtains a better GOP than a native speaker. </a:t>
            </a:r>
          </a:p>
        </p:txBody>
      </p:sp>
      <p:pic>
        <p:nvPicPr>
          <p:cNvPr id="10" name="图片 9">
            <a:extLst>
              <a:ext uri="{FF2B5EF4-FFF2-40B4-BE49-F238E27FC236}">
                <a16:creationId xmlns:a16="http://schemas.microsoft.com/office/drawing/2014/main" id="{E801F0BE-1013-401A-9928-1061B184E39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658029" y="5607565"/>
            <a:ext cx="284389" cy="223449"/>
          </a:xfrm>
          <a:prstGeom prst="rect">
            <a:avLst/>
          </a:prstGeom>
        </p:spPr>
      </p:pic>
      <p:sp>
        <p:nvSpPr>
          <p:cNvPr id="11" name="矩形 10">
            <a:extLst>
              <a:ext uri="{FF2B5EF4-FFF2-40B4-BE49-F238E27FC236}">
                <a16:creationId xmlns:a16="http://schemas.microsoft.com/office/drawing/2014/main" id="{C5A2D4FE-A321-490E-A280-73D9BD86C4D1}"/>
              </a:ext>
            </a:extLst>
          </p:cNvPr>
          <p:cNvSpPr/>
          <p:nvPr/>
        </p:nvSpPr>
        <p:spPr>
          <a:xfrm>
            <a:off x="941614" y="2756165"/>
            <a:ext cx="330051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perfect pronunciation of        : </a:t>
            </a:r>
          </a:p>
        </p:txBody>
      </p:sp>
      <p:pic>
        <p:nvPicPr>
          <p:cNvPr id="12" name="图片 11">
            <a:extLst>
              <a:ext uri="{FF2B5EF4-FFF2-40B4-BE49-F238E27FC236}">
                <a16:creationId xmlns:a16="http://schemas.microsoft.com/office/drawing/2014/main" id="{27ACD713-0A3F-4754-B5AA-3ACA59D259B3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638188" y="2842026"/>
            <a:ext cx="351426" cy="221551"/>
          </a:xfrm>
          <a:prstGeom prst="rect">
            <a:avLst/>
          </a:prstGeom>
        </p:spPr>
      </p:pic>
      <p:sp>
        <p:nvSpPr>
          <p:cNvPr id="13" name="矩形 12">
            <a:extLst>
              <a:ext uri="{FF2B5EF4-FFF2-40B4-BE49-F238E27FC236}">
                <a16:creationId xmlns:a16="http://schemas.microsoft.com/office/drawing/2014/main" id="{FA0ED0AA-8E7A-4094-9A71-33D3D40F07CC}"/>
              </a:ext>
            </a:extLst>
          </p:cNvPr>
          <p:cNvSpPr/>
          <p:nvPr/>
        </p:nvSpPr>
        <p:spPr>
          <a:xfrm>
            <a:off x="941614" y="3923436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 non-native speaker pronounce        at a position o</a:t>
            </a:r>
          </a:p>
        </p:txBody>
      </p:sp>
      <p:pic>
        <p:nvPicPr>
          <p:cNvPr id="14" name="图片 13">
            <a:extLst>
              <a:ext uri="{FF2B5EF4-FFF2-40B4-BE49-F238E27FC236}">
                <a16:creationId xmlns:a16="http://schemas.microsoft.com/office/drawing/2014/main" id="{FC346F5E-2B35-417B-9180-65E6745068AB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242133" y="3997326"/>
            <a:ext cx="351426" cy="2215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12421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3E83642-2DCF-4E65-8510-6BFB546BBB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575582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en-US" dirty="0"/>
              <a:t>Solutions:</a:t>
            </a:r>
            <a:br>
              <a:rPr lang="en-US" dirty="0"/>
            </a:br>
            <a:br>
              <a:rPr lang="en-US" dirty="0"/>
            </a:br>
            <a:r>
              <a:rPr lang="en-US" sz="2400" dirty="0"/>
              <a:t>ASR-free scoring</a:t>
            </a:r>
            <a:endParaRPr lang="en-US" dirty="0"/>
          </a:p>
        </p:txBody>
      </p:sp>
      <p:pic>
        <p:nvPicPr>
          <p:cNvPr id="4" name="图片 3">
            <a:extLst>
              <a:ext uri="{FF2B5EF4-FFF2-40B4-BE49-F238E27FC236}">
                <a16:creationId xmlns:a16="http://schemas.microsoft.com/office/drawing/2014/main" id="{9BDEE377-132C-42E3-A1A2-C30AC6DB4C1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43194" y="2722790"/>
            <a:ext cx="2714625" cy="2457450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5" name="矩形 4">
                <a:extLst>
                  <a:ext uri="{FF2B5EF4-FFF2-40B4-BE49-F238E27FC236}">
                    <a16:creationId xmlns:a16="http://schemas.microsoft.com/office/drawing/2014/main" id="{14C86008-993C-469E-B67F-5B91AC45A8B4}"/>
                  </a:ext>
                </a:extLst>
              </p:cNvPr>
              <p:cNvSpPr/>
              <p:nvPr/>
            </p:nvSpPr>
            <p:spPr>
              <a:xfrm>
                <a:off x="838199" y="2158778"/>
                <a:ext cx="6096000" cy="923330"/>
              </a:xfrm>
              <a:prstGeom prst="rect">
                <a:avLst/>
              </a:prstGeom>
            </p:spPr>
            <p:txBody>
              <a:bodyPr>
                <a:spAutoFit/>
              </a:bodyPr>
              <a:lstStyle/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en-US" dirty="0"/>
                  <a:t>We conjecture that it is the marginal part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𝑝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𝑜</m:t>
                        </m:r>
                      </m:e>
                    </m:d>
                  </m:oMath>
                </a14:m>
                <a:r>
                  <a:rPr lang="en-US" dirty="0"/>
                  <a:t> that solves the phone competition. Since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𝑝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𝑜</m:t>
                        </m:r>
                      </m:e>
                    </m:d>
                  </m:oMath>
                </a14:m>
                <a:r>
                  <a:rPr lang="en-US" dirty="0"/>
                  <a:t> concerns neither phones nor words, it is called an ASR-free scoring.</a:t>
                </a:r>
              </a:p>
            </p:txBody>
          </p:sp>
        </mc:Choice>
        <mc:Fallback xmlns="">
          <p:sp>
            <p:nvSpPr>
              <p:cNvPr id="5" name="矩形 4">
                <a:extLst>
                  <a:ext uri="{FF2B5EF4-FFF2-40B4-BE49-F238E27FC236}">
                    <a16:creationId xmlns:a16="http://schemas.microsoft.com/office/drawing/2014/main" id="{14C86008-993C-469E-B67F-5B91AC45A8B4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8199" y="2158778"/>
                <a:ext cx="6096000" cy="923330"/>
              </a:xfrm>
              <a:prstGeom prst="rect">
                <a:avLst/>
              </a:prstGeom>
              <a:blipFill>
                <a:blip r:embed="rId3"/>
                <a:stretch>
                  <a:fillRect l="-600" t="-3289" r="-1300" b="-921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文本框 7">
                <a:extLst>
                  <a:ext uri="{FF2B5EF4-FFF2-40B4-BE49-F238E27FC236}">
                    <a16:creationId xmlns:a16="http://schemas.microsoft.com/office/drawing/2014/main" id="{07A21875-0A08-41F7-9C3F-8ADC3EA2BA2A}"/>
                  </a:ext>
                </a:extLst>
              </p:cNvPr>
              <p:cNvSpPr txBox="1"/>
              <p:nvPr/>
            </p:nvSpPr>
            <p:spPr>
              <a:xfrm>
                <a:off x="1202211" y="5223497"/>
                <a:ext cx="2135905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𝑝</m:t>
                      </m:r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𝑜</m:t>
                          </m:r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→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𝑝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𝑧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) →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𝑝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m:rPr>
                          <m:sty m:val="p"/>
                        </m:rPr>
                        <a:rPr lang="en-US" altLang="zh-CN" i="1">
                          <a:latin typeface="Cambria Math" panose="02040503050406030204" pitchFamily="18" charset="0"/>
                        </a:rPr>
                        <m:t>s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8" name="文本框 7">
                <a:extLst>
                  <a:ext uri="{FF2B5EF4-FFF2-40B4-BE49-F238E27FC236}">
                    <a16:creationId xmlns:a16="http://schemas.microsoft.com/office/drawing/2014/main" id="{07A21875-0A08-41F7-9C3F-8ADC3EA2BA2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02211" y="5223497"/>
                <a:ext cx="2135905" cy="276999"/>
              </a:xfrm>
              <a:prstGeom prst="rect">
                <a:avLst/>
              </a:prstGeom>
              <a:blipFill>
                <a:blip r:embed="rId4"/>
                <a:stretch>
                  <a:fillRect l="-570" t="-2222" r="-1709" b="-3555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文本框 8">
            <a:extLst>
              <a:ext uri="{FF2B5EF4-FFF2-40B4-BE49-F238E27FC236}">
                <a16:creationId xmlns:a16="http://schemas.microsoft.com/office/drawing/2014/main" id="{F891EAA6-8C2D-4F92-8724-E8A4AC76F524}"/>
              </a:ext>
            </a:extLst>
          </p:cNvPr>
          <p:cNvSpPr txBox="1"/>
          <p:nvPr/>
        </p:nvSpPr>
        <p:spPr>
          <a:xfrm>
            <a:off x="838199" y="4106636"/>
            <a:ext cx="12270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Method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文本框 2">
                <a:extLst>
                  <a:ext uri="{FF2B5EF4-FFF2-40B4-BE49-F238E27FC236}">
                    <a16:creationId xmlns:a16="http://schemas.microsoft.com/office/drawing/2014/main" id="{485B3417-F991-4533-8107-868B57071E7B}"/>
                  </a:ext>
                </a:extLst>
              </p:cNvPr>
              <p:cNvSpPr txBox="1"/>
              <p:nvPr/>
            </p:nvSpPr>
            <p:spPr>
              <a:xfrm>
                <a:off x="1136897" y="4665066"/>
                <a:ext cx="5202578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/>
                  <a:t>We cannot directly use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𝑝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𝑜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dirty="0"/>
                  <a:t> , since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𝑝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𝑜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dirty="0"/>
                  <a:t>is quite noisy</a:t>
                </a:r>
              </a:p>
            </p:txBody>
          </p:sp>
        </mc:Choice>
        <mc:Fallback xmlns="">
          <p:sp>
            <p:nvSpPr>
              <p:cNvPr id="3" name="文本框 2">
                <a:extLst>
                  <a:ext uri="{FF2B5EF4-FFF2-40B4-BE49-F238E27FC236}">
                    <a16:creationId xmlns:a16="http://schemas.microsoft.com/office/drawing/2014/main" id="{485B3417-F991-4533-8107-868B57071E7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36897" y="4665066"/>
                <a:ext cx="5202578" cy="369332"/>
              </a:xfrm>
              <a:prstGeom prst="rect">
                <a:avLst/>
              </a:prstGeom>
              <a:blipFill>
                <a:blip r:embed="rId5"/>
                <a:stretch>
                  <a:fillRect l="-937" t="-8197" r="-1054" b="-2459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8679204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88CCB7B1-A576-409A-B69B-729F1D29B7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Three Marginal models</a:t>
            </a:r>
          </a:p>
        </p:txBody>
      </p:sp>
      <p:sp>
        <p:nvSpPr>
          <p:cNvPr id="6" name="矩形 5">
            <a:extLst>
              <a:ext uri="{FF2B5EF4-FFF2-40B4-BE49-F238E27FC236}">
                <a16:creationId xmlns:a16="http://schemas.microsoft.com/office/drawing/2014/main" id="{3693F87F-FB5D-4B5A-B9F9-33973E2CCECE}"/>
              </a:ext>
            </a:extLst>
          </p:cNvPr>
          <p:cNvSpPr/>
          <p:nvPr/>
        </p:nvSpPr>
        <p:spPr>
          <a:xfrm>
            <a:off x="931687" y="4021157"/>
            <a:ext cx="196835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Normalization flow</a:t>
            </a:r>
          </a:p>
        </p:txBody>
      </p:sp>
      <p:sp>
        <p:nvSpPr>
          <p:cNvPr id="7" name="矩形 6">
            <a:extLst>
              <a:ext uri="{FF2B5EF4-FFF2-40B4-BE49-F238E27FC236}">
                <a16:creationId xmlns:a16="http://schemas.microsoft.com/office/drawing/2014/main" id="{9ACFA991-578A-49E7-BF6C-6DB9266D829D}"/>
              </a:ext>
            </a:extLst>
          </p:cNvPr>
          <p:cNvSpPr/>
          <p:nvPr/>
        </p:nvSpPr>
        <p:spPr>
          <a:xfrm>
            <a:off x="931687" y="4860861"/>
            <a:ext cx="182338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Discriminative NF</a:t>
            </a:r>
          </a:p>
        </p:txBody>
      </p:sp>
      <p:sp>
        <p:nvSpPr>
          <p:cNvPr id="8" name="矩形 7">
            <a:extLst>
              <a:ext uri="{FF2B5EF4-FFF2-40B4-BE49-F238E27FC236}">
                <a16:creationId xmlns:a16="http://schemas.microsoft.com/office/drawing/2014/main" id="{72DB1692-26F7-4F95-816A-EEFF50A74815}"/>
              </a:ext>
            </a:extLst>
          </p:cNvPr>
          <p:cNvSpPr/>
          <p:nvPr/>
        </p:nvSpPr>
        <p:spPr>
          <a:xfrm>
            <a:off x="975321" y="3244334"/>
            <a:ext cx="154914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err="1"/>
              <a:t>i</a:t>
            </a:r>
            <a:r>
              <a:rPr lang="en-US" dirty="0"/>
              <a:t>-vector model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文本框 9">
                <a:extLst>
                  <a:ext uri="{FF2B5EF4-FFF2-40B4-BE49-F238E27FC236}">
                    <a16:creationId xmlns:a16="http://schemas.microsoft.com/office/drawing/2014/main" id="{02E7B793-2403-4D80-AB88-1FCAA0A9CC17}"/>
                  </a:ext>
                </a:extLst>
              </p:cNvPr>
              <p:cNvSpPr txBox="1"/>
              <p:nvPr/>
            </p:nvSpPr>
            <p:spPr>
              <a:xfrm>
                <a:off x="931687" y="2282845"/>
                <a:ext cx="1450525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𝑝</m:t>
                      </m:r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𝑜</m:t>
                          </m:r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→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𝑝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𝑧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0" name="文本框 9">
                <a:extLst>
                  <a:ext uri="{FF2B5EF4-FFF2-40B4-BE49-F238E27FC236}">
                    <a16:creationId xmlns:a16="http://schemas.microsoft.com/office/drawing/2014/main" id="{02E7B793-2403-4D80-AB88-1FCAA0A9CC1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31687" y="2282845"/>
                <a:ext cx="1450525" cy="369332"/>
              </a:xfrm>
              <a:prstGeom prst="rect">
                <a:avLst/>
              </a:prstGeom>
              <a:blipFill>
                <a:blip r:embed="rId2"/>
                <a:stretch>
                  <a:fillRect b="-1311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文本框 3">
            <a:extLst>
              <a:ext uri="{FF2B5EF4-FFF2-40B4-BE49-F238E27FC236}">
                <a16:creationId xmlns:a16="http://schemas.microsoft.com/office/drawing/2014/main" id="{FFD6C84C-6826-4990-BE03-A07B5C3496DD}"/>
              </a:ext>
            </a:extLst>
          </p:cNvPr>
          <p:cNvSpPr txBox="1"/>
          <p:nvPr/>
        </p:nvSpPr>
        <p:spPr>
          <a:xfrm>
            <a:off x="4310743" y="4021157"/>
            <a:ext cx="63915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All vectors are trained with je-1520</a:t>
            </a:r>
          </a:p>
        </p:txBody>
      </p:sp>
    </p:spTree>
    <p:extLst>
      <p:ext uri="{BB962C8B-B14F-4D97-AF65-F5344CB8AC3E}">
        <p14:creationId xmlns:p14="http://schemas.microsoft.com/office/powerpoint/2010/main" val="33652136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CD64C49A-159D-4638-9177-26E895AD2A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Prediction model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矩形 4">
                <a:extLst>
                  <a:ext uri="{FF2B5EF4-FFF2-40B4-BE49-F238E27FC236}">
                    <a16:creationId xmlns:a16="http://schemas.microsoft.com/office/drawing/2014/main" id="{AA89E444-5075-4760-B1E0-AFCB4E669529}"/>
                  </a:ext>
                </a:extLst>
              </p:cNvPr>
              <p:cNvSpPr/>
              <p:nvPr/>
            </p:nvSpPr>
            <p:spPr>
              <a:xfrm>
                <a:off x="838200" y="2512188"/>
                <a:ext cx="11106150" cy="156966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342900" indent="-342900">
                  <a:buFont typeface="Arial" panose="020B0604020202020204" pitchFamily="34" charset="0"/>
                  <a:buChar char="•"/>
                </a:pPr>
                <a:r>
                  <a:rPr lang="en-US" sz="2400" dirty="0"/>
                  <a:t>With SVR, we predict the score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𝑠</m:t>
                    </m:r>
                  </m:oMath>
                </a14:m>
                <a:r>
                  <a:rPr lang="en-US" sz="2400" dirty="0"/>
                  <a:t> directly, which can be regarded as a special form of the prediction distribution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𝑝</m:t>
                    </m:r>
                    <m:d>
                      <m:d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𝑠</m:t>
                        </m:r>
                      </m:e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𝑧</m:t>
                        </m:r>
                      </m:e>
                    </m:d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2400" dirty="0"/>
                  <a:t>where all the probability mass concentrates in a single value.</a:t>
                </a:r>
              </a:p>
              <a:p>
                <a:pPr marL="342900" indent="-342900">
                  <a:buFont typeface="Arial" panose="020B0604020202020204" pitchFamily="34" charset="0"/>
                  <a:buChar char="•"/>
                </a:pPr>
                <a:r>
                  <a:rPr lang="en-US" sz="2400" dirty="0"/>
                  <a:t>SVR train with je-1520, test with je-380.</a:t>
                </a:r>
              </a:p>
            </p:txBody>
          </p:sp>
        </mc:Choice>
        <mc:Fallback xmlns="">
          <p:sp>
            <p:nvSpPr>
              <p:cNvPr id="5" name="矩形 4">
                <a:extLst>
                  <a:ext uri="{FF2B5EF4-FFF2-40B4-BE49-F238E27FC236}">
                    <a16:creationId xmlns:a16="http://schemas.microsoft.com/office/drawing/2014/main" id="{AA89E444-5075-4760-B1E0-AFCB4E66952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8200" y="2512188"/>
                <a:ext cx="11106150" cy="1569660"/>
              </a:xfrm>
              <a:prstGeom prst="rect">
                <a:avLst/>
              </a:prstGeom>
              <a:blipFill>
                <a:blip r:embed="rId2"/>
                <a:stretch>
                  <a:fillRect l="-769" t="-3101" b="-775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文本框 5">
                <a:extLst>
                  <a:ext uri="{FF2B5EF4-FFF2-40B4-BE49-F238E27FC236}">
                    <a16:creationId xmlns:a16="http://schemas.microsoft.com/office/drawing/2014/main" id="{277A7652-557B-4B86-932C-FD9F976385F4}"/>
                  </a:ext>
                </a:extLst>
              </p:cNvPr>
              <p:cNvSpPr txBox="1"/>
              <p:nvPr/>
            </p:nvSpPr>
            <p:spPr>
              <a:xfrm>
                <a:off x="918481" y="1887217"/>
                <a:ext cx="1249508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𝑝</m:t>
                      </m:r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𝑧</m:t>
                          </m:r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→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𝑝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𝑠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6" name="文本框 5">
                <a:extLst>
                  <a:ext uri="{FF2B5EF4-FFF2-40B4-BE49-F238E27FC236}">
                    <a16:creationId xmlns:a16="http://schemas.microsoft.com/office/drawing/2014/main" id="{277A7652-557B-4B86-932C-FD9F976385F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18481" y="1887217"/>
                <a:ext cx="1249508" cy="276999"/>
              </a:xfrm>
              <a:prstGeom prst="rect">
                <a:avLst/>
              </a:prstGeom>
              <a:blipFill>
                <a:blip r:embed="rId3"/>
                <a:stretch>
                  <a:fillRect l="-4390" t="-4444" r="-6341" b="-3555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7558731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1DE701A-36B8-4B98-AE1A-EB7D543C8A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Information fusion</a:t>
            </a:r>
          </a:p>
        </p:txBody>
      </p:sp>
      <p:sp>
        <p:nvSpPr>
          <p:cNvPr id="4" name="矩形 3">
            <a:extLst>
              <a:ext uri="{FF2B5EF4-FFF2-40B4-BE49-F238E27FC236}">
                <a16:creationId xmlns:a16="http://schemas.microsoft.com/office/drawing/2014/main" id="{01687166-118A-4050-8271-1F109DA94B39}"/>
              </a:ext>
            </a:extLst>
          </p:cNvPr>
          <p:cNvSpPr/>
          <p:nvPr/>
        </p:nvSpPr>
        <p:spPr>
          <a:xfrm>
            <a:off x="838200" y="1690688"/>
            <a:ext cx="171213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/>
              <a:t>Score fusion</a:t>
            </a:r>
          </a:p>
        </p:txBody>
      </p:sp>
      <p:pic>
        <p:nvPicPr>
          <p:cNvPr id="5" name="图片 4">
            <a:extLst>
              <a:ext uri="{FF2B5EF4-FFF2-40B4-BE49-F238E27FC236}">
                <a16:creationId xmlns:a16="http://schemas.microsoft.com/office/drawing/2014/main" id="{CE72C3FA-63E9-4F26-84B5-7BD2C80C254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38600" y="2239736"/>
            <a:ext cx="4114800" cy="533400"/>
          </a:xfrm>
          <a:prstGeom prst="rect">
            <a:avLst/>
          </a:prstGeom>
        </p:spPr>
      </p:pic>
      <p:pic>
        <p:nvPicPr>
          <p:cNvPr id="6" name="图片 5">
            <a:extLst>
              <a:ext uri="{FF2B5EF4-FFF2-40B4-BE49-F238E27FC236}">
                <a16:creationId xmlns:a16="http://schemas.microsoft.com/office/drawing/2014/main" id="{02F93FF9-0837-4446-B5E7-3622058024A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48200" y="3145971"/>
            <a:ext cx="2895600" cy="352425"/>
          </a:xfrm>
          <a:prstGeom prst="rect">
            <a:avLst/>
          </a:prstGeom>
        </p:spPr>
      </p:pic>
      <p:sp>
        <p:nvSpPr>
          <p:cNvPr id="7" name="矩形 6">
            <a:extLst>
              <a:ext uri="{FF2B5EF4-FFF2-40B4-BE49-F238E27FC236}">
                <a16:creationId xmlns:a16="http://schemas.microsoft.com/office/drawing/2014/main" id="{027BAB57-77E2-4FFD-B5E0-4C841C6702B3}"/>
              </a:ext>
            </a:extLst>
          </p:cNvPr>
          <p:cNvSpPr/>
          <p:nvPr/>
        </p:nvSpPr>
        <p:spPr>
          <a:xfrm>
            <a:off x="838200" y="4028105"/>
            <a:ext cx="198144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/>
              <a:t>Feature fusion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矩形 7">
                <a:extLst>
                  <a:ext uri="{FF2B5EF4-FFF2-40B4-BE49-F238E27FC236}">
                    <a16:creationId xmlns:a16="http://schemas.microsoft.com/office/drawing/2014/main" id="{7144E382-72B9-4A21-8D22-293A45261BAD}"/>
                  </a:ext>
                </a:extLst>
              </p:cNvPr>
              <p:cNvSpPr/>
              <p:nvPr/>
            </p:nvSpPr>
            <p:spPr>
              <a:xfrm>
                <a:off x="838200" y="4796721"/>
                <a:ext cx="10134600" cy="83099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342900" indent="-342900">
                  <a:buFont typeface="Arial" panose="020B0604020202020204" pitchFamily="34" charset="0"/>
                  <a:buChar char="•"/>
                </a:pPr>
                <a:r>
                  <a:rPr lang="en-US" sz="2400" dirty="0"/>
                  <a:t>we treat the GOP score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𝑝</m:t>
                    </m:r>
                    <m:d>
                      <m:d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𝑞</m:t>
                        </m:r>
                      </m:e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𝑜</m:t>
                        </m:r>
                      </m:e>
                    </m:d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2400" dirty="0"/>
                  <a:t>as a feature and combine it with the latent representation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𝑧</m:t>
                    </m:r>
                  </m:oMath>
                </a14:m>
                <a:r>
                  <a:rPr lang="en-US" sz="2400" dirty="0"/>
                  <a:t>, and then build the SVR model. </a:t>
                </a:r>
              </a:p>
            </p:txBody>
          </p:sp>
        </mc:Choice>
        <mc:Fallback xmlns="">
          <p:sp>
            <p:nvSpPr>
              <p:cNvPr id="8" name="矩形 7">
                <a:extLst>
                  <a:ext uri="{FF2B5EF4-FFF2-40B4-BE49-F238E27FC236}">
                    <a16:creationId xmlns:a16="http://schemas.microsoft.com/office/drawing/2014/main" id="{7144E382-72B9-4A21-8D22-293A45261BAD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8200" y="4796721"/>
                <a:ext cx="10134600" cy="830997"/>
              </a:xfrm>
              <a:prstGeom prst="rect">
                <a:avLst/>
              </a:prstGeom>
              <a:blipFill>
                <a:blip r:embed="rId4"/>
                <a:stretch>
                  <a:fillRect l="-842" t="-5882" b="-1617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矩形 8">
            <a:extLst>
              <a:ext uri="{FF2B5EF4-FFF2-40B4-BE49-F238E27FC236}">
                <a16:creationId xmlns:a16="http://schemas.microsoft.com/office/drawing/2014/main" id="{2319F552-C354-48F6-9F73-8635CC952F70}"/>
              </a:ext>
            </a:extLst>
          </p:cNvPr>
          <p:cNvSpPr/>
          <p:nvPr/>
        </p:nvSpPr>
        <p:spPr>
          <a:xfrm>
            <a:off x="4281245" y="3717342"/>
            <a:ext cx="3964683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/>
              <a:t>γ(·) is the prediction function implemented by SVR</a:t>
            </a:r>
          </a:p>
        </p:txBody>
      </p:sp>
    </p:spTree>
    <p:extLst>
      <p:ext uri="{BB962C8B-B14F-4D97-AF65-F5344CB8AC3E}">
        <p14:creationId xmlns:p14="http://schemas.microsoft.com/office/powerpoint/2010/main" val="240619336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54B12E10-80AE-4F48-885A-F9B1C407F4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Experiments &amp; Results</a:t>
            </a:r>
          </a:p>
        </p:txBody>
      </p:sp>
      <p:pic>
        <p:nvPicPr>
          <p:cNvPr id="4" name="图片 3">
            <a:extLst>
              <a:ext uri="{FF2B5EF4-FFF2-40B4-BE49-F238E27FC236}">
                <a16:creationId xmlns:a16="http://schemas.microsoft.com/office/drawing/2014/main" id="{67C7483E-4042-4B99-878F-CD985717744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00475" y="3060155"/>
            <a:ext cx="4591050" cy="819150"/>
          </a:xfrm>
          <a:prstGeom prst="rect">
            <a:avLst/>
          </a:prstGeom>
        </p:spPr>
      </p:pic>
      <p:sp>
        <p:nvSpPr>
          <p:cNvPr id="5" name="矩形 4">
            <a:extLst>
              <a:ext uri="{FF2B5EF4-FFF2-40B4-BE49-F238E27FC236}">
                <a16:creationId xmlns:a16="http://schemas.microsoft.com/office/drawing/2014/main" id="{A8859D28-53C1-4AA0-8BD1-325A38B85AC0}"/>
              </a:ext>
            </a:extLst>
          </p:cNvPr>
          <p:cNvSpPr/>
          <p:nvPr/>
        </p:nvSpPr>
        <p:spPr>
          <a:xfrm>
            <a:off x="2194355" y="4787107"/>
            <a:ext cx="223311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/>
              <a:t>ASR-free scoring</a:t>
            </a:r>
          </a:p>
        </p:txBody>
      </p:sp>
      <p:pic>
        <p:nvPicPr>
          <p:cNvPr id="6" name="图片 5">
            <a:extLst>
              <a:ext uri="{FF2B5EF4-FFF2-40B4-BE49-F238E27FC236}">
                <a16:creationId xmlns:a16="http://schemas.microsoft.com/office/drawing/2014/main" id="{9DD4DC79-27EA-4A57-B267-A00BCE6636D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85825" y="5486896"/>
            <a:ext cx="5210175" cy="847725"/>
          </a:xfrm>
          <a:prstGeom prst="rect">
            <a:avLst/>
          </a:prstGeom>
        </p:spPr>
      </p:pic>
      <p:sp>
        <p:nvSpPr>
          <p:cNvPr id="7" name="矩形 6">
            <a:extLst>
              <a:ext uri="{FF2B5EF4-FFF2-40B4-BE49-F238E27FC236}">
                <a16:creationId xmlns:a16="http://schemas.microsoft.com/office/drawing/2014/main" id="{17EB6D08-F79B-45A7-8A2C-6BBE3BA2A53C}"/>
              </a:ext>
            </a:extLst>
          </p:cNvPr>
          <p:cNvSpPr/>
          <p:nvPr/>
        </p:nvSpPr>
        <p:spPr>
          <a:xfrm>
            <a:off x="8016733" y="4719625"/>
            <a:ext cx="250587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/>
              <a:t>Information fusion</a:t>
            </a:r>
          </a:p>
        </p:txBody>
      </p:sp>
      <p:pic>
        <p:nvPicPr>
          <p:cNvPr id="8" name="图片 7">
            <a:extLst>
              <a:ext uri="{FF2B5EF4-FFF2-40B4-BE49-F238E27FC236}">
                <a16:creationId xmlns:a16="http://schemas.microsoft.com/office/drawing/2014/main" id="{187EE0E7-2B02-478F-95EF-622EB5E3403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659823" y="5248772"/>
            <a:ext cx="5219700" cy="1323975"/>
          </a:xfrm>
          <a:prstGeom prst="rect">
            <a:avLst/>
          </a:prstGeom>
        </p:spPr>
      </p:pic>
      <p:sp>
        <p:nvSpPr>
          <p:cNvPr id="11" name="矩形 10">
            <a:extLst>
              <a:ext uri="{FF2B5EF4-FFF2-40B4-BE49-F238E27FC236}">
                <a16:creationId xmlns:a16="http://schemas.microsoft.com/office/drawing/2014/main" id="{6518B22E-76FD-498C-BF5C-9C04BC9BB5D5}"/>
              </a:ext>
            </a:extLst>
          </p:cNvPr>
          <p:cNvSpPr/>
          <p:nvPr/>
        </p:nvSpPr>
        <p:spPr>
          <a:xfrm>
            <a:off x="5235444" y="2233545"/>
            <a:ext cx="172111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/>
              <a:t>Basic results</a:t>
            </a:r>
          </a:p>
        </p:txBody>
      </p:sp>
      <p:sp>
        <p:nvSpPr>
          <p:cNvPr id="3" name="文本框 2">
            <a:extLst>
              <a:ext uri="{FF2B5EF4-FFF2-40B4-BE49-F238E27FC236}">
                <a16:creationId xmlns:a16="http://schemas.microsoft.com/office/drawing/2014/main" id="{29F22F2A-30C9-4922-BEBC-C4B7A2FAA087}"/>
              </a:ext>
            </a:extLst>
          </p:cNvPr>
          <p:cNvSpPr txBox="1"/>
          <p:nvPr/>
        </p:nvSpPr>
        <p:spPr>
          <a:xfrm>
            <a:off x="838200" y="1900850"/>
            <a:ext cx="21870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All results use PCC</a:t>
            </a:r>
          </a:p>
        </p:txBody>
      </p:sp>
    </p:spTree>
    <p:extLst>
      <p:ext uri="{BB962C8B-B14F-4D97-AF65-F5344CB8AC3E}">
        <p14:creationId xmlns:p14="http://schemas.microsoft.com/office/powerpoint/2010/main" val="38669639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CE00E31D-91B6-4D5F-A90C-AE4AFF6773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Conclusion</a:t>
            </a:r>
          </a:p>
        </p:txBody>
      </p:sp>
      <p:sp>
        <p:nvSpPr>
          <p:cNvPr id="4" name="矩形 3">
            <a:extLst>
              <a:ext uri="{FF2B5EF4-FFF2-40B4-BE49-F238E27FC236}">
                <a16:creationId xmlns:a16="http://schemas.microsoft.com/office/drawing/2014/main" id="{0B50F878-0283-43E9-90F8-379F80D18578}"/>
              </a:ext>
            </a:extLst>
          </p:cNvPr>
          <p:cNvSpPr/>
          <p:nvPr/>
        </p:nvSpPr>
        <p:spPr>
          <a:xfrm>
            <a:off x="838200" y="1818225"/>
            <a:ext cx="110490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Our theoretical study shows that this scoring approach offers an interesting correction for the phone-competition problem of GOP, and empirical study demonstrated that combining the GOP and this ASR-free approach can achieve better performance than the GOP baseline.</a:t>
            </a:r>
          </a:p>
        </p:txBody>
      </p:sp>
    </p:spTree>
    <p:extLst>
      <p:ext uri="{BB962C8B-B14F-4D97-AF65-F5344CB8AC3E}">
        <p14:creationId xmlns:p14="http://schemas.microsoft.com/office/powerpoint/2010/main" val="9813965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109</TotalTime>
  <Words>368</Words>
  <Application>Microsoft Office PowerPoint</Application>
  <PresentationFormat>宽屏</PresentationFormat>
  <Paragraphs>45</Paragraphs>
  <Slides>10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Cambria Math</vt:lpstr>
      <vt:lpstr>Office 主题​​</vt:lpstr>
      <vt:lpstr>ASR-Free Pronunciation Assessment</vt:lpstr>
      <vt:lpstr>Introduction</vt:lpstr>
      <vt:lpstr>Problems</vt:lpstr>
      <vt:lpstr>Solutions:  ASR-free scoring</vt:lpstr>
      <vt:lpstr>Three Marginal models</vt:lpstr>
      <vt:lpstr>Prediction model</vt:lpstr>
      <vt:lpstr>Information fusion</vt:lpstr>
      <vt:lpstr>Experiments &amp; Results</vt:lpstr>
      <vt:lpstr>Conclusion</vt:lpstr>
      <vt:lpstr>Thank you 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ASR-Free Pronunciation Assessment</dc:title>
  <dc:creator>Ruri</dc:creator>
  <cp:lastModifiedBy>Ruri</cp:lastModifiedBy>
  <cp:revision>16</cp:revision>
  <dcterms:created xsi:type="dcterms:W3CDTF">2020-05-25T09:50:45Z</dcterms:created>
  <dcterms:modified xsi:type="dcterms:W3CDTF">2020-05-26T04:58:41Z</dcterms:modified>
</cp:coreProperties>
</file>