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6" r:id="rId3"/>
    <p:sldId id="257" r:id="rId4"/>
    <p:sldId id="258" r:id="rId5"/>
    <p:sldId id="259" r:id="rId6"/>
    <p:sldId id="260" r:id="rId7"/>
    <p:sldId id="287" r:id="rId8"/>
    <p:sldId id="288" r:id="rId9"/>
    <p:sldId id="289" r:id="rId10"/>
    <p:sldId id="290" r:id="rId11"/>
    <p:sldId id="273" r:id="rId12"/>
    <p:sldId id="272" r:id="rId13"/>
    <p:sldId id="274" r:id="rId14"/>
    <p:sldId id="275" r:id="rId15"/>
    <p:sldId id="276" r:id="rId16"/>
    <p:sldId id="264" r:id="rId17"/>
    <p:sldId id="266" r:id="rId18"/>
    <p:sldId id="265" r:id="rId19"/>
    <p:sldId id="267" r:id="rId20"/>
    <p:sldId id="278" r:id="rId21"/>
    <p:sldId id="282" r:id="rId22"/>
    <p:sldId id="297" r:id="rId23"/>
    <p:sldId id="291" r:id="rId24"/>
    <p:sldId id="279" r:id="rId25"/>
    <p:sldId id="285" r:id="rId26"/>
    <p:sldId id="292" r:id="rId27"/>
    <p:sldId id="261" r:id="rId28"/>
    <p:sldId id="263" r:id="rId29"/>
    <p:sldId id="293" r:id="rId30"/>
    <p:sldId id="294" r:id="rId31"/>
    <p:sldId id="280" r:id="rId32"/>
    <p:sldId id="281" r:id="rId33"/>
    <p:sldId id="301" r:id="rId34"/>
    <p:sldId id="295" r:id="rId35"/>
    <p:sldId id="296" r:id="rId36"/>
    <p:sldId id="298" r:id="rId37"/>
    <p:sldId id="299" r:id="rId38"/>
    <p:sldId id="300" r:id="rId39"/>
    <p:sldId id="303" r:id="rId40"/>
    <p:sldId id="304" r:id="rId41"/>
    <p:sldId id="305" r:id="rId42"/>
    <p:sldId id="307" r:id="rId43"/>
    <p:sldId id="302" r:id="rId44"/>
    <p:sldId id="306" r:id="rId4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34" autoAdjust="0"/>
    <p:restoredTop sz="94660"/>
  </p:normalViewPr>
  <p:slideViewPr>
    <p:cSldViewPr snapToGrid="0">
      <p:cViewPr varScale="1">
        <p:scale>
          <a:sx n="69" d="100"/>
          <a:sy n="69" d="100"/>
        </p:scale>
        <p:origin x="38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4FFF1-6927-4CC8-A715-A51E1221941B}" type="datetimeFigureOut">
              <a:rPr lang="zh-CN" altLang="en-US" smtClean="0"/>
              <a:t>2016/1/9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721E-BABD-420C-B094-862681476F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42977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4FFF1-6927-4CC8-A715-A51E1221941B}" type="datetimeFigureOut">
              <a:rPr lang="zh-CN" altLang="en-US" smtClean="0"/>
              <a:t>2016/1/9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721E-BABD-420C-B094-862681476F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233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4FFF1-6927-4CC8-A715-A51E1221941B}" type="datetimeFigureOut">
              <a:rPr lang="zh-CN" altLang="en-US" smtClean="0"/>
              <a:t>2016/1/9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721E-BABD-420C-B094-862681476F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7263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4FFF1-6927-4CC8-A715-A51E1221941B}" type="datetimeFigureOut">
              <a:rPr lang="zh-CN" altLang="en-US" smtClean="0"/>
              <a:t>2016/1/9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721E-BABD-420C-B094-862681476F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3315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4FFF1-6927-4CC8-A715-A51E1221941B}" type="datetimeFigureOut">
              <a:rPr lang="zh-CN" altLang="en-US" smtClean="0"/>
              <a:t>2016/1/9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721E-BABD-420C-B094-862681476F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9463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4FFF1-6927-4CC8-A715-A51E1221941B}" type="datetimeFigureOut">
              <a:rPr lang="zh-CN" altLang="en-US" smtClean="0"/>
              <a:t>2016/1/9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721E-BABD-420C-B094-862681476F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1348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4FFF1-6927-4CC8-A715-A51E1221941B}" type="datetimeFigureOut">
              <a:rPr lang="zh-CN" altLang="en-US" smtClean="0"/>
              <a:t>2016/1/9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721E-BABD-420C-B094-862681476F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3657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4FFF1-6927-4CC8-A715-A51E1221941B}" type="datetimeFigureOut">
              <a:rPr lang="zh-CN" altLang="en-US" smtClean="0"/>
              <a:t>2016/1/9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721E-BABD-420C-B094-862681476F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33161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4FFF1-6927-4CC8-A715-A51E1221941B}" type="datetimeFigureOut">
              <a:rPr lang="zh-CN" altLang="en-US" smtClean="0"/>
              <a:t>2016/1/9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721E-BABD-420C-B094-862681476F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0176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4FFF1-6927-4CC8-A715-A51E1221941B}" type="datetimeFigureOut">
              <a:rPr lang="zh-CN" altLang="en-US" smtClean="0"/>
              <a:t>2016/1/9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721E-BABD-420C-B094-862681476F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9677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4FFF1-6927-4CC8-A715-A51E1221941B}" type="datetimeFigureOut">
              <a:rPr lang="zh-CN" altLang="en-US" smtClean="0"/>
              <a:t>2016/1/9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721E-BABD-420C-B094-862681476F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65060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4FFF1-6927-4CC8-A715-A51E1221941B}" type="datetimeFigureOut">
              <a:rPr lang="zh-CN" altLang="en-US" smtClean="0"/>
              <a:t>2016/1/9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E721E-BABD-420C-B094-862681476F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2713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cslt.riit.tsinghua.edu.cn/mediawiki/images/6/62/%E5%9F%BA%E4%BA%8E%E9%95%BF%E7%9F%AD%E6%9C%9F%E8%AE%B0%E5%BF%86%E5%BE%AA%E7%8E%AF%E7%A5%9E%E7%BB%8F%E7%BD%91%E7%BB%9C%E7%9A%84%E5%8E%86%E5%8F%B2%E6%B3%A2%E5%8A%A8%E7%8E%87%E9%A2%84%E6%B5%8B.pdf" TargetMode="External"/><Relationship Id="rId2" Type="http://schemas.openxmlformats.org/officeDocument/2006/relationships/hyperlink" Target="http://cslt.riit.tsinghua.edu.cn/mediawiki/images/8/89/%E4%B8%80%E7%A7%8D%E8%87%AA%E7%94%B1%E5%8C%96%E7%9A%84%E8%AF%97%E6%AD%8C%E7%94%9F%E6%88%90%E6%96%B9%E6%B3%95.doc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slt.riit.tsinghua.edu.cn/mediawiki/images/e/e4/%E8%8B%B1%E8%AF%AD%E5%8F%A3%E8%AF%AD%E8%87%AA%E5%8A%A8%E6%89%93%E5%88%86%E7%B3%BB%E7%BB%9F-%E5%AF%B9%E6%AF%94%E6%89%93%E5%88%86.pdf" TargetMode="External"/><Relationship Id="rId5" Type="http://schemas.openxmlformats.org/officeDocument/2006/relationships/hyperlink" Target="http://cslt.riit.tsinghua.edu.cn/mediawiki/images/f/f2/%E4%B8%80%E7%A7%8D%E6%96%B0%E5%9E%8B%E8%8B%B1%E8%AF%AD%E5%8F%A3%E8%AF%AD%E8%87%AA%E5%8A%A8%E6%89%93%E5%88%86%E7%B3%BB%E7%BB%9F-%E6%95%B4%E4%BD%93%E6%89%93%E5%88%86.pdf" TargetMode="External"/><Relationship Id="rId4" Type="http://schemas.openxmlformats.org/officeDocument/2006/relationships/hyperlink" Target="http://cslt.riit.tsinghua.edu.cn/mediawiki/images/8/80/%E8%AF%AD%E9%9F%B3%E8%AF%86%E5%88%AB%E4%B8%AD%E4%B8%80%E7%A7%8D%E5%BF%AB%E9%80%9F%E6%96%B0%E8%AF%8D%E5%A2%9E%E5%BC%BA%E6%96%B9%E6%B3%95.doc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760413"/>
            <a:ext cx="9144000" cy="2387600"/>
          </a:xfrm>
        </p:spPr>
        <p:txBody>
          <a:bodyPr/>
          <a:lstStyle/>
          <a:p>
            <a:r>
              <a:rPr lang="en-US" altLang="zh-CN" dirty="0" smtClean="0"/>
              <a:t>2015: Step to Future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Dong Wang</a:t>
            </a:r>
          </a:p>
          <a:p>
            <a:r>
              <a:rPr lang="en-US" altLang="zh-CN" dirty="0" smtClean="0"/>
              <a:t>2015 CSLT Speech Team Annual Banquet </a:t>
            </a:r>
          </a:p>
          <a:p>
            <a:r>
              <a:rPr lang="en-US" altLang="zh-CN" dirty="0" smtClean="0"/>
              <a:t>2016-01-10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8570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562350" y="2689225"/>
            <a:ext cx="5543550" cy="1325563"/>
          </a:xfrm>
        </p:spPr>
        <p:txBody>
          <a:bodyPr/>
          <a:lstStyle/>
          <a:p>
            <a:r>
              <a:rPr lang="en-US" altLang="zh-CN" dirty="0" smtClean="0"/>
              <a:t>2015 Team Footprint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7011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Speech processing (1)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Reasonable progress on research</a:t>
            </a:r>
          </a:p>
          <a:p>
            <a:pPr lvl="1"/>
            <a:r>
              <a:rPr lang="en-US" altLang="zh-CN" dirty="0" smtClean="0"/>
              <a:t>DAE/Noise training</a:t>
            </a:r>
          </a:p>
          <a:p>
            <a:pPr lvl="1"/>
            <a:r>
              <a:rPr lang="en-US" altLang="zh-CN" dirty="0" smtClean="0"/>
              <a:t>Transfer learning</a:t>
            </a:r>
          </a:p>
          <a:p>
            <a:pPr lvl="1"/>
            <a:r>
              <a:rPr lang="en-US" altLang="zh-CN" dirty="0" smtClean="0"/>
              <a:t>Various investigation on network structures and optimization approach</a:t>
            </a:r>
          </a:p>
          <a:p>
            <a:pPr lvl="1"/>
            <a:r>
              <a:rPr lang="en-US" altLang="zh-CN" dirty="0" smtClean="0"/>
              <a:t>Various investigation on conditional training: speech rate, language vector, speaker vector</a:t>
            </a:r>
          </a:p>
          <a:p>
            <a:pPr lvl="1"/>
            <a:r>
              <a:rPr lang="en-US" altLang="zh-CN" dirty="0" smtClean="0"/>
              <a:t>Similar pair LM</a:t>
            </a:r>
          </a:p>
          <a:p>
            <a:pPr lvl="1"/>
            <a:r>
              <a:rPr lang="en-US" altLang="zh-CN" dirty="0" smtClean="0"/>
              <a:t>NN-based speaker recognition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12831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Speech processing (2)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Nice support for Sinovoice</a:t>
            </a:r>
          </a:p>
          <a:p>
            <a:pPr lvl="1"/>
            <a:r>
              <a:rPr lang="en-US" altLang="zh-CN" dirty="0" smtClean="0"/>
              <a:t>Large-scale parallel training</a:t>
            </a:r>
          </a:p>
          <a:p>
            <a:pPr lvl="1"/>
            <a:r>
              <a:rPr lang="en-US" altLang="zh-CN" dirty="0" smtClean="0"/>
              <a:t>Periodic LM update</a:t>
            </a:r>
          </a:p>
          <a:p>
            <a:pPr lvl="1"/>
            <a:r>
              <a:rPr lang="en-US" altLang="zh-CN" dirty="0" smtClean="0"/>
              <a:t>TDNN/MPE training</a:t>
            </a:r>
          </a:p>
          <a:p>
            <a:pPr lvl="1"/>
            <a:r>
              <a:rPr lang="en-US" altLang="zh-CN" dirty="0" smtClean="0"/>
              <a:t>Transfer learning for domain specific applications</a:t>
            </a:r>
          </a:p>
          <a:p>
            <a:pPr lvl="1"/>
            <a:r>
              <a:rPr lang="en-US" altLang="zh-CN" dirty="0" smtClean="0"/>
              <a:t>DAE noise cancellation</a:t>
            </a:r>
          </a:p>
          <a:p>
            <a:pPr lvl="1"/>
            <a:r>
              <a:rPr lang="en-US" altLang="zh-CN" dirty="0" smtClean="0"/>
              <a:t>Multilingual treatment</a:t>
            </a:r>
          </a:p>
          <a:p>
            <a:pPr lvl="1"/>
            <a:r>
              <a:rPr lang="en-US" altLang="zh-CN" dirty="0" smtClean="0"/>
              <a:t>LM domain-specific enhancement</a:t>
            </a:r>
          </a:p>
          <a:p>
            <a:pPr lvl="1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51864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Language processing (1)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Reasonable research</a:t>
            </a:r>
          </a:p>
          <a:p>
            <a:pPr lvl="1"/>
            <a:r>
              <a:rPr lang="en-US" altLang="zh-CN" dirty="0" smtClean="0"/>
              <a:t>Basic semantic learning: word vector, doc vector</a:t>
            </a:r>
          </a:p>
          <a:p>
            <a:pPr lvl="1"/>
            <a:r>
              <a:rPr lang="en-US" altLang="zh-CN" dirty="0" smtClean="0"/>
              <a:t>Deep learning for document classification</a:t>
            </a:r>
          </a:p>
          <a:p>
            <a:pPr lvl="1"/>
            <a:r>
              <a:rPr lang="en-US" altLang="zh-CN" dirty="0" smtClean="0"/>
              <a:t>Deep learning for relation classification</a:t>
            </a:r>
          </a:p>
          <a:p>
            <a:pPr lvl="1"/>
            <a:r>
              <a:rPr lang="en-US" altLang="zh-CN" dirty="0" smtClean="0"/>
              <a:t>Deep learning for text generation</a:t>
            </a:r>
          </a:p>
          <a:p>
            <a:pPr lvl="1"/>
            <a:r>
              <a:rPr lang="en-US" altLang="zh-CN" dirty="0" smtClean="0"/>
              <a:t>Transfer learning from Bayesian to NN</a:t>
            </a:r>
          </a:p>
          <a:p>
            <a:pPr lvl="1"/>
            <a:r>
              <a:rPr lang="en-US" altLang="zh-CN" dirty="0" smtClean="0"/>
              <a:t>Sampling approach for learning to rank</a:t>
            </a:r>
          </a:p>
          <a:p>
            <a:pPr lvl="1"/>
            <a:r>
              <a:rPr lang="en-US" altLang="zh-CN" dirty="0" smtClean="0"/>
              <a:t>Initial attempt for neural machine</a:t>
            </a:r>
          </a:p>
          <a:p>
            <a:pPr lvl="1"/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394561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Language processing (2)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Reasonable support for Huilan</a:t>
            </a:r>
          </a:p>
          <a:p>
            <a:pPr lvl="1"/>
            <a:r>
              <a:rPr lang="en-US" altLang="zh-CN" dirty="0" smtClean="0"/>
              <a:t>IR-based QA</a:t>
            </a:r>
          </a:p>
          <a:p>
            <a:pPr lvl="1"/>
            <a:r>
              <a:rPr lang="en-US" altLang="zh-CN" dirty="0" smtClean="0"/>
              <a:t>DB-based QA</a:t>
            </a:r>
            <a:endParaRPr lang="zh-CN" altLang="en-US" dirty="0" smtClean="0"/>
          </a:p>
          <a:p>
            <a:pPr lvl="1"/>
            <a:r>
              <a:rPr lang="en-US" altLang="zh-CN" dirty="0" smtClean="0"/>
              <a:t>Online learning</a:t>
            </a:r>
          </a:p>
          <a:p>
            <a:pPr lvl="1"/>
            <a:r>
              <a:rPr lang="en-US" altLang="zh-CN" dirty="0" smtClean="0"/>
              <a:t>Learning to rank</a:t>
            </a:r>
          </a:p>
          <a:p>
            <a:pPr lvl="1"/>
            <a:r>
              <a:rPr lang="en-US" altLang="zh-CN" dirty="0" smtClean="0"/>
              <a:t>Error check</a:t>
            </a:r>
          </a:p>
          <a:p>
            <a:pPr lvl="1"/>
            <a:r>
              <a:rPr lang="en-US" altLang="zh-CN" dirty="0" smtClean="0"/>
              <a:t>Poem generation</a:t>
            </a:r>
          </a:p>
          <a:p>
            <a:pPr lvl="1"/>
            <a:r>
              <a:rPr lang="en-US" altLang="zh-CN" dirty="0" smtClean="0"/>
              <a:t>RNN-based similarity</a:t>
            </a:r>
          </a:p>
          <a:p>
            <a:pPr lvl="1"/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749486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Finance processing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Plotform construction</a:t>
            </a:r>
          </a:p>
          <a:p>
            <a:r>
              <a:rPr lang="en-US" altLang="zh-CN" dirty="0" smtClean="0"/>
              <a:t>Basic strategy design and testing</a:t>
            </a:r>
          </a:p>
          <a:p>
            <a:r>
              <a:rPr lang="en-US" altLang="zh-CN" dirty="0" smtClean="0"/>
              <a:t>Initial attemp to RNN-based strategy</a:t>
            </a:r>
          </a:p>
          <a:p>
            <a:r>
              <a:rPr lang="en-US" altLang="zh-CN" dirty="0" smtClean="0"/>
              <a:t>Initial attemp to factor analysis </a:t>
            </a:r>
          </a:p>
          <a:p>
            <a:r>
              <a:rPr lang="en-US" altLang="zh-CN" dirty="0" smtClean="0"/>
              <a:t>Initial attemp to risk management</a:t>
            </a:r>
          </a:p>
          <a:p>
            <a:r>
              <a:rPr lang="en-US" altLang="zh-CN" dirty="0" smtClean="0"/>
              <a:t>Initial attemp to MDP</a:t>
            </a:r>
          </a:p>
          <a:p>
            <a:r>
              <a:rPr lang="en-US" altLang="zh-CN" dirty="0" smtClean="0"/>
              <a:t>Initial attemp to GA/GP</a:t>
            </a:r>
          </a:p>
          <a:p>
            <a:r>
              <a:rPr lang="en-US" altLang="zh-CN" dirty="0" smtClean="0"/>
              <a:t>Initial external connection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0197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Achivement: Journal submissions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CN" dirty="0" smtClean="0"/>
              <a:t>Xi </a:t>
            </a:r>
            <a:r>
              <a:rPr lang="en-US" altLang="zh-CN" dirty="0"/>
              <a:t>Ma, Dong Wang, "Language Model Enhancement with Word Pairs Based on Word Vectors", submitted to TASLP</a:t>
            </a:r>
          </a:p>
          <a:p>
            <a:r>
              <a:rPr lang="en-US" altLang="zh-CN" dirty="0"/>
              <a:t>Bin Yuan, Xiaoxi Wang, Dong Wang, Zhiyong Zhang, Xi Ma, Bo Xiao, "Semi-Dynamic Graph Embedding for Large Scale Language Model Adaptation", Submitted to JCST</a:t>
            </a:r>
          </a:p>
          <a:p>
            <a:r>
              <a:rPr lang="en-US" altLang="zh-CN" dirty="0" smtClean="0"/>
              <a:t>Lantian Li, </a:t>
            </a:r>
            <a:r>
              <a:rPr lang="en-US" altLang="zh-CN" dirty="0"/>
              <a:t>Dong Wang, </a:t>
            </a:r>
            <a:r>
              <a:rPr lang="en-US" altLang="zh-CN" dirty="0" smtClean="0"/>
              <a:t>Chenhao Zhang, Thomas </a:t>
            </a:r>
            <a:r>
              <a:rPr lang="en-US" altLang="zh-CN" dirty="0"/>
              <a:t>Fang Zheng, "Improving Short Utterance Speaker Recognition by Modeling Speech Unit Classes", submitted to TASLP</a:t>
            </a:r>
          </a:p>
          <a:p>
            <a:r>
              <a:rPr lang="en-US" altLang="zh-CN" b="1" dirty="0" smtClean="0"/>
              <a:t>Fanhu </a:t>
            </a:r>
            <a:r>
              <a:rPr lang="en-US" altLang="zh-CN" b="1" dirty="0"/>
              <a:t>Bie, Dong Wang, Thomas Fang Zheng, "Detection and Reconstruction of Clipped Speech in Speaker Recognition", Speech Communication, 2015</a:t>
            </a:r>
            <a:r>
              <a:rPr lang="en-US" altLang="zh-CN" b="1" dirty="0" smtClean="0"/>
              <a:t>.</a:t>
            </a:r>
          </a:p>
          <a:p>
            <a:r>
              <a:rPr lang="en-US" altLang="zh-CN" dirty="0" smtClean="0"/>
              <a:t>Dongxu Zhang, Dong Wang, “Relation Classification: Recurrent Neural Network Helps”.  Submitted to Pattern Recognition Letter.</a:t>
            </a:r>
            <a:endParaRPr lang="en-US" altLang="zh-CN" dirty="0"/>
          </a:p>
          <a:p>
            <a:pPr lvl="1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0793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Achivement: Conference submissions (15/25)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en-US" altLang="zh-CN" dirty="0" smtClean="0"/>
              <a:t>Chao </a:t>
            </a:r>
            <a:r>
              <a:rPr lang="en-US" altLang="zh-CN" dirty="0"/>
              <a:t>Xing, Dong Wang, Chao Liu, Yiye Lin, "Normalized Word Embedding and Orthogonal Transform for Bilingual Word Translation", NAACL 2015</a:t>
            </a:r>
            <a:r>
              <a:rPr lang="en-US" altLang="zh-CN" dirty="0" smtClean="0"/>
              <a:t>.</a:t>
            </a:r>
          </a:p>
          <a:p>
            <a:pPr lvl="1"/>
            <a:r>
              <a:rPr lang="en-US" altLang="zh-CN" dirty="0"/>
              <a:t>Xiangyu Zeng, Shi Yin, Dong Wang, Zhiyong Zhang, "Learning Spectrum Distrotion Caused by Speech Rate in Speech Recognition", interspeech </a:t>
            </a:r>
            <a:r>
              <a:rPr lang="en-US" altLang="zh-CN" dirty="0" smtClean="0"/>
              <a:t>2015</a:t>
            </a:r>
          </a:p>
          <a:p>
            <a:pPr lvl="1"/>
            <a:r>
              <a:rPr lang="en-US" altLang="zh-CN" dirty="0"/>
              <a:t>Xi Ma, Xiaoxi Wang, Dong Wang, "Recognize Foreign New Words With Similar Words", interspeech </a:t>
            </a:r>
            <a:r>
              <a:rPr lang="en-US" altLang="zh-CN" dirty="0" smtClean="0"/>
              <a:t>2015</a:t>
            </a:r>
          </a:p>
          <a:p>
            <a:pPr lvl="1"/>
            <a:r>
              <a:rPr lang="en-US" altLang="zh-CN" dirty="0"/>
              <a:t>Tianyi Luo, Dong Wang, Yiqiao Pan, Rong Liu, "Stochastic Top-k ListNet", EMNLP </a:t>
            </a:r>
            <a:r>
              <a:rPr lang="en-US" altLang="zh-CN" dirty="0" smtClean="0"/>
              <a:t>2015</a:t>
            </a:r>
          </a:p>
          <a:p>
            <a:pPr lvl="1"/>
            <a:r>
              <a:rPr lang="en-US" altLang="zh-CN" dirty="0"/>
              <a:t>Mian Wang and Dong Wang, "VMF-SNE: EMBEDDING FOR SPHERICAL DATA",ICASSP </a:t>
            </a:r>
            <a:r>
              <a:rPr lang="en-US" altLang="zh-CN" dirty="0" smtClean="0"/>
              <a:t>2016</a:t>
            </a:r>
          </a:p>
          <a:p>
            <a:pPr lvl="1"/>
            <a:r>
              <a:rPr lang="en-US" altLang="zh-CN" dirty="0" smtClean="0"/>
              <a:t>Zhiyuan </a:t>
            </a:r>
            <a:r>
              <a:rPr lang="en-US" altLang="zh-CN" dirty="0"/>
              <a:t>Tang, </a:t>
            </a:r>
            <a:r>
              <a:rPr lang="en-US" altLang="zh-CN" dirty="0" smtClean="0"/>
              <a:t>Dong Wang, Zhiyong </a:t>
            </a:r>
            <a:r>
              <a:rPr lang="en-US" altLang="zh-CN" dirty="0"/>
              <a:t>Zhang, Mengyuan Zhao, "Recurrent Neural Network Training with Dark Knowledge Transfer", ICASSP </a:t>
            </a:r>
            <a:r>
              <a:rPr lang="en-US" altLang="zh-CN" dirty="0" smtClean="0"/>
              <a:t>2016</a:t>
            </a:r>
          </a:p>
          <a:p>
            <a:pPr lvl="1"/>
            <a:r>
              <a:rPr lang="en-US" altLang="zh-CN" b="1" dirty="0">
                <a:solidFill>
                  <a:srgbClr val="FF0000"/>
                </a:solidFill>
              </a:rPr>
              <a:t>Mengyuan Zhao, Dong Wang, Zhiyong Zhang, Xuewei Zhang, "Music Removal by Denoising Autoencoder in Speech Recognition", APSIPA </a:t>
            </a:r>
            <a:r>
              <a:rPr lang="en-US" altLang="zh-CN" b="1" dirty="0" smtClean="0">
                <a:solidFill>
                  <a:srgbClr val="FF0000"/>
                </a:solidFill>
              </a:rPr>
              <a:t>2015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8692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Achivement: Patent submission (5)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zh-CN" altLang="en-US" dirty="0" smtClean="0"/>
              <a:t>王</a:t>
            </a:r>
            <a:r>
              <a:rPr lang="zh-CN" altLang="en-US" dirty="0"/>
              <a:t>琪鑫， 王东， 骆天一，刑超， 一种自由化的诗歌生成方法</a:t>
            </a:r>
            <a:r>
              <a:rPr lang="en-US" altLang="zh-CN" dirty="0"/>
              <a:t>, draft </a:t>
            </a:r>
            <a:r>
              <a:rPr lang="zh-CN" altLang="en-US" dirty="0">
                <a:hlinkClick r:id="rId2" tooltip="一种自由化的诗歌生成方法.docx"/>
              </a:rPr>
              <a:t>交底书</a:t>
            </a:r>
            <a:endParaRPr lang="zh-CN" altLang="en-US" dirty="0"/>
          </a:p>
          <a:p>
            <a:pPr lvl="1"/>
            <a:r>
              <a:rPr lang="zh-CN" altLang="en-US" dirty="0"/>
              <a:t>王东， 于洋， 刘荣，基于长短期记忆循环神经网络的历史波动率预测</a:t>
            </a:r>
            <a:r>
              <a:rPr lang="en-US" altLang="zh-CN" dirty="0"/>
              <a:t>, draft </a:t>
            </a:r>
            <a:r>
              <a:rPr lang="zh-CN" altLang="en-US" dirty="0">
                <a:hlinkClick r:id="rId3" tooltip="基于长短期记忆循环神经网络的历史波动率预测.pdf"/>
              </a:rPr>
              <a:t>交底书</a:t>
            </a:r>
            <a:endParaRPr lang="zh-CN" altLang="en-US" dirty="0"/>
          </a:p>
          <a:p>
            <a:pPr lvl="1"/>
            <a:r>
              <a:rPr lang="zh-CN" altLang="en-US" dirty="0"/>
              <a:t>王东， 马习， 张之勇， 张雪薇， 张玥，语音识别中一种快速新词增强方法</a:t>
            </a:r>
            <a:r>
              <a:rPr lang="en-US" altLang="zh-CN" dirty="0"/>
              <a:t>, </a:t>
            </a:r>
            <a:r>
              <a:rPr lang="zh-CN" altLang="en-US" dirty="0"/>
              <a:t>提交 </a:t>
            </a:r>
            <a:r>
              <a:rPr lang="zh-CN" altLang="en-US" dirty="0">
                <a:hlinkClick r:id="rId4" tooltip="语音识别中一种快速新词增强方法.doc"/>
              </a:rPr>
              <a:t>交底书</a:t>
            </a:r>
            <a:endParaRPr lang="zh-CN" altLang="en-US" dirty="0"/>
          </a:p>
          <a:p>
            <a:pPr lvl="1"/>
            <a:r>
              <a:rPr lang="zh-CN" altLang="en-US" dirty="0"/>
              <a:t>王东， 李全忠， 胡博</a:t>
            </a:r>
            <a:r>
              <a:rPr lang="en-US" altLang="zh-CN" dirty="0"/>
              <a:t>, </a:t>
            </a:r>
            <a:r>
              <a:rPr lang="zh-CN" altLang="en-US" dirty="0"/>
              <a:t>一种新型英语口语自动打分系统</a:t>
            </a:r>
            <a:r>
              <a:rPr lang="en-US" altLang="zh-CN" dirty="0"/>
              <a:t>-</a:t>
            </a:r>
            <a:r>
              <a:rPr lang="zh-CN" altLang="en-US" dirty="0"/>
              <a:t>整体打分</a:t>
            </a:r>
            <a:r>
              <a:rPr lang="en-US" altLang="zh-CN" dirty="0"/>
              <a:t>, </a:t>
            </a:r>
            <a:r>
              <a:rPr lang="zh-CN" altLang="en-US" dirty="0"/>
              <a:t>提交 </a:t>
            </a:r>
            <a:r>
              <a:rPr lang="zh-CN" altLang="en-US" dirty="0">
                <a:hlinkClick r:id="rId5" tooltip="一种新型英语口语自动打分系统-整体打分.pdf"/>
              </a:rPr>
              <a:t>交底书</a:t>
            </a:r>
            <a:endParaRPr lang="zh-CN" altLang="en-US" dirty="0"/>
          </a:p>
          <a:p>
            <a:pPr lvl="1"/>
            <a:r>
              <a:rPr lang="zh-CN" altLang="en-US" dirty="0"/>
              <a:t>王东， 李全忠， 胡博</a:t>
            </a:r>
            <a:r>
              <a:rPr lang="en-US" altLang="zh-CN" dirty="0"/>
              <a:t>, </a:t>
            </a:r>
            <a:r>
              <a:rPr lang="zh-CN" altLang="en-US" dirty="0"/>
              <a:t>一种英语口语自动打分方法及系统</a:t>
            </a:r>
            <a:r>
              <a:rPr lang="en-US" altLang="zh-CN" dirty="0"/>
              <a:t>, </a:t>
            </a:r>
            <a:r>
              <a:rPr lang="zh-CN" altLang="en-US" dirty="0"/>
              <a:t>提交 </a:t>
            </a:r>
            <a:r>
              <a:rPr lang="zh-CN" altLang="en-US" dirty="0">
                <a:hlinkClick r:id="rId6" tooltip="英语口语自动打分系统-对比打分.pdf"/>
              </a:rPr>
              <a:t>交底书</a:t>
            </a:r>
            <a:r>
              <a:rPr lang="en-US" altLang="zh-CN" dirty="0"/>
              <a:t>, </a:t>
            </a:r>
            <a:r>
              <a:rPr lang="zh-CN" altLang="en-US" dirty="0"/>
              <a:t>申请号 </a:t>
            </a:r>
            <a:r>
              <a:rPr lang="en-US" altLang="zh-CN" dirty="0"/>
              <a:t>CN201510259574.5, </a:t>
            </a:r>
            <a:r>
              <a:rPr lang="zh-CN" altLang="en-US" dirty="0"/>
              <a:t>公开日：</a:t>
            </a:r>
            <a:r>
              <a:rPr lang="en-US" altLang="zh-CN" dirty="0"/>
              <a:t>2015.10.21</a:t>
            </a:r>
          </a:p>
          <a:p>
            <a:pPr lvl="1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43600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Achivement: Technical report (33)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5619750" cy="4351338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By first author (33)</a:t>
            </a:r>
          </a:p>
          <a:p>
            <a:pPr lvl="1"/>
            <a:r>
              <a:rPr lang="en-US" altLang="zh-CN" dirty="0" smtClean="0">
                <a:solidFill>
                  <a:srgbClr val="FF0000"/>
                </a:solidFill>
              </a:rPr>
              <a:t>Li Lantian </a:t>
            </a:r>
            <a:r>
              <a:rPr lang="en-US" altLang="zh-CN" dirty="0" smtClean="0">
                <a:solidFill>
                  <a:srgbClr val="FF0000"/>
                </a:solidFill>
              </a:rPr>
              <a:t>5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lvl="1"/>
            <a:r>
              <a:rPr lang="en-US" altLang="zh-CN" dirty="0" smtClean="0"/>
              <a:t>Yin shi 3</a:t>
            </a:r>
          </a:p>
          <a:p>
            <a:pPr lvl="1"/>
            <a:r>
              <a:rPr lang="en-US" altLang="zh-CN" dirty="0" smtClean="0"/>
              <a:t>Dong Wang 3</a:t>
            </a:r>
          </a:p>
          <a:p>
            <a:pPr lvl="1"/>
            <a:r>
              <a:rPr lang="en-US" altLang="zh-CN" dirty="0" smtClean="0"/>
              <a:t>Zhang Dongxu 3</a:t>
            </a:r>
          </a:p>
          <a:p>
            <a:pPr lvl="1"/>
            <a:r>
              <a:rPr lang="en-US" altLang="zh-CN" dirty="0" smtClean="0"/>
              <a:t>Wang Xiaoxi 2</a:t>
            </a:r>
          </a:p>
          <a:p>
            <a:pPr lvl="1"/>
            <a:r>
              <a:rPr lang="en-US" altLang="zh-CN" dirty="0" smtClean="0"/>
              <a:t>Zeng xiangyu 2</a:t>
            </a:r>
          </a:p>
          <a:p>
            <a:pPr lvl="1"/>
            <a:r>
              <a:rPr lang="en-US" altLang="zh-CN" dirty="0" smtClean="0"/>
              <a:t>Askar Roze 2</a:t>
            </a:r>
          </a:p>
          <a:p>
            <a:pPr lvl="1"/>
            <a:r>
              <a:rPr lang="en-US" altLang="zh-CN" dirty="0" smtClean="0"/>
              <a:t>Bie fanhu 2</a:t>
            </a:r>
          </a:p>
          <a:p>
            <a:pPr lvl="1"/>
            <a:r>
              <a:rPr lang="en-US" altLang="zh-CN" dirty="0" smtClean="0"/>
              <a:t>Yuan bin 1</a:t>
            </a:r>
          </a:p>
          <a:p>
            <a:pPr lvl="1"/>
            <a:endParaRPr lang="en-US" altLang="zh-CN" dirty="0" smtClean="0"/>
          </a:p>
        </p:txBody>
      </p:sp>
      <p:sp>
        <p:nvSpPr>
          <p:cNvPr id="4" name="内容占位符 2"/>
          <p:cNvSpPr txBox="1">
            <a:spLocks/>
          </p:cNvSpPr>
          <p:nvPr/>
        </p:nvSpPr>
        <p:spPr>
          <a:xfrm>
            <a:off x="6667500" y="2335212"/>
            <a:ext cx="4286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altLang="zh-CN" dirty="0" smtClean="0"/>
              <a:t>Ma Xi 1</a:t>
            </a:r>
          </a:p>
          <a:p>
            <a:pPr lvl="1"/>
            <a:r>
              <a:rPr lang="en-US" altLang="zh-CN" dirty="0" smtClean="0"/>
              <a:t>Wang Qinxin 1</a:t>
            </a:r>
          </a:p>
          <a:p>
            <a:pPr lvl="1"/>
            <a:r>
              <a:rPr lang="en-US" altLang="zh-CN" dirty="0" smtClean="0"/>
              <a:t>Pan yiqiao 1</a:t>
            </a:r>
          </a:p>
          <a:p>
            <a:pPr lvl="1"/>
            <a:r>
              <a:rPr lang="en-US" altLang="zh-CN" dirty="0" smtClean="0"/>
              <a:t>Luo Tianyi 1</a:t>
            </a:r>
          </a:p>
          <a:p>
            <a:pPr lvl="1"/>
            <a:r>
              <a:rPr lang="en-US" altLang="zh-CN" dirty="0" smtClean="0"/>
              <a:t>Tang Zhiyuan 1</a:t>
            </a:r>
          </a:p>
          <a:p>
            <a:pPr lvl="1"/>
            <a:r>
              <a:rPr lang="en-US" altLang="zh-CN" dirty="0" smtClean="0"/>
              <a:t>Wang mian 1</a:t>
            </a:r>
          </a:p>
          <a:p>
            <a:pPr lvl="1"/>
            <a:r>
              <a:rPr lang="en-US" altLang="zh-CN" dirty="0" smtClean="0"/>
              <a:t>Zhao Mengyuan 1</a:t>
            </a:r>
          </a:p>
          <a:p>
            <a:pPr lvl="1"/>
            <a:r>
              <a:rPr lang="en-US" altLang="zh-CN" dirty="0" smtClean="0"/>
              <a:t>Wang jun 1</a:t>
            </a:r>
          </a:p>
          <a:p>
            <a:pPr lvl="1"/>
            <a:r>
              <a:rPr lang="en-US" altLang="zh-CN" dirty="0" smtClean="0"/>
              <a:t>Zhang Xuewei 1</a:t>
            </a:r>
          </a:p>
          <a:p>
            <a:pPr lvl="1"/>
            <a:endParaRPr lang="en-US" altLang="zh-CN" dirty="0" smtClean="0"/>
          </a:p>
          <a:p>
            <a:pPr lvl="1"/>
            <a:endParaRPr lang="en-US" altLang="zh-CN" dirty="0" smtClean="0"/>
          </a:p>
          <a:p>
            <a:pPr lvl="1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36387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62000" y="2670175"/>
            <a:ext cx="10515600" cy="1325563"/>
          </a:xfrm>
        </p:spPr>
        <p:txBody>
          <a:bodyPr/>
          <a:lstStyle/>
          <a:p>
            <a:pPr algn="ctr"/>
            <a:r>
              <a:rPr lang="en-US" altLang="zh-CN" dirty="0" smtClean="0"/>
              <a:t>Happy new </a:t>
            </a:r>
            <a:r>
              <a:rPr lang="en-US" altLang="zh-CN" dirty="0" smtClean="0"/>
              <a:t>year!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4522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Achivement: Technical report (33)</a:t>
            </a:r>
            <a:endParaRPr lang="zh-CN" altLang="en-US" dirty="0"/>
          </a:p>
        </p:txBody>
      </p:sp>
      <p:sp>
        <p:nvSpPr>
          <p:cNvPr id="4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5619750" cy="4351338"/>
          </a:xfrm>
        </p:spPr>
        <p:txBody>
          <a:bodyPr>
            <a:normAutofit lnSpcReduction="10000"/>
          </a:bodyPr>
          <a:lstStyle/>
          <a:p>
            <a:r>
              <a:rPr lang="en-US" altLang="zh-CN" dirty="0" smtClean="0"/>
              <a:t>By all authors (33)</a:t>
            </a:r>
          </a:p>
          <a:p>
            <a:pPr lvl="1"/>
            <a:r>
              <a:rPr lang="en-US" altLang="zh-CN" dirty="0" smtClean="0"/>
              <a:t>Dong Wang 24</a:t>
            </a:r>
          </a:p>
          <a:p>
            <a:pPr lvl="1"/>
            <a:r>
              <a:rPr lang="en-US" altLang="zh-CN" dirty="0" smtClean="0">
                <a:solidFill>
                  <a:srgbClr val="FF0000"/>
                </a:solidFill>
              </a:rPr>
              <a:t>Zhang Zhiyong 8</a:t>
            </a:r>
          </a:p>
          <a:p>
            <a:pPr lvl="1"/>
            <a:r>
              <a:rPr lang="en-US" altLang="zh-CN" dirty="0" smtClean="0"/>
              <a:t>Li </a:t>
            </a:r>
            <a:r>
              <a:rPr lang="en-US" altLang="zh-CN" smtClean="0"/>
              <a:t>Lantian </a:t>
            </a:r>
            <a:r>
              <a:rPr lang="en-US" altLang="zh-CN" smtClean="0"/>
              <a:t>5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Yin shi 4</a:t>
            </a:r>
          </a:p>
          <a:p>
            <a:pPr lvl="1"/>
            <a:r>
              <a:rPr lang="en-US" altLang="zh-CN" dirty="0" smtClean="0"/>
              <a:t>Liu Rong 4</a:t>
            </a:r>
          </a:p>
          <a:p>
            <a:pPr lvl="1"/>
            <a:r>
              <a:rPr lang="en-US" altLang="zh-CN" dirty="0" smtClean="0"/>
              <a:t>Zhang Xuewei 3</a:t>
            </a:r>
          </a:p>
          <a:p>
            <a:pPr lvl="1"/>
            <a:r>
              <a:rPr lang="en-US" altLang="zh-CN" dirty="0" smtClean="0"/>
              <a:t>Zhang Dongxu 3</a:t>
            </a:r>
          </a:p>
          <a:p>
            <a:pPr lvl="1"/>
            <a:r>
              <a:rPr lang="en-US" altLang="zh-CN" dirty="0" smtClean="0"/>
              <a:t>Wang Xiaoxi 3</a:t>
            </a:r>
          </a:p>
          <a:p>
            <a:pPr lvl="1"/>
            <a:r>
              <a:rPr lang="en-US" altLang="zh-CN" dirty="0" smtClean="0"/>
              <a:t>Pan yiqiao 3</a:t>
            </a:r>
          </a:p>
          <a:p>
            <a:pPr lvl="1"/>
            <a:r>
              <a:rPr lang="en-US" altLang="zh-CN" dirty="0" smtClean="0"/>
              <a:t>Luo Tianyi 3</a:t>
            </a:r>
          </a:p>
          <a:p>
            <a:pPr lvl="1"/>
            <a:endParaRPr lang="en-US" altLang="zh-CN" dirty="0" smtClean="0"/>
          </a:p>
          <a:p>
            <a:pPr lvl="1"/>
            <a:endParaRPr lang="en-US" altLang="zh-CN" dirty="0" smtClean="0"/>
          </a:p>
        </p:txBody>
      </p:sp>
      <p:sp>
        <p:nvSpPr>
          <p:cNvPr id="5" name="内容占位符 2"/>
          <p:cNvSpPr txBox="1">
            <a:spLocks/>
          </p:cNvSpPr>
          <p:nvPr/>
        </p:nvSpPr>
        <p:spPr>
          <a:xfrm>
            <a:off x="6819900" y="2239962"/>
            <a:ext cx="4286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altLang="zh-CN" dirty="0" smtClean="0"/>
              <a:t>Tang Zhiyuan 2</a:t>
            </a:r>
          </a:p>
          <a:p>
            <a:pPr lvl="1"/>
            <a:r>
              <a:rPr lang="en-US" altLang="zh-CN" dirty="0" smtClean="0"/>
              <a:t>Zeng xiangyu 2</a:t>
            </a:r>
          </a:p>
          <a:p>
            <a:pPr lvl="1"/>
            <a:r>
              <a:rPr lang="en-US" altLang="zh-CN" dirty="0" smtClean="0"/>
              <a:t>Askar Roze 2</a:t>
            </a:r>
          </a:p>
          <a:p>
            <a:pPr lvl="1"/>
            <a:r>
              <a:rPr lang="en-US" altLang="zh-CN" dirty="0" smtClean="0"/>
              <a:t>Bie fanhu 2</a:t>
            </a:r>
          </a:p>
          <a:p>
            <a:pPr lvl="1"/>
            <a:r>
              <a:rPr lang="en-US" altLang="zh-CN" dirty="0" smtClean="0"/>
              <a:t>Zhao Mengyuan 2</a:t>
            </a:r>
          </a:p>
          <a:p>
            <a:pPr lvl="1"/>
            <a:r>
              <a:rPr lang="en-US" altLang="zh-CN" dirty="0" smtClean="0"/>
              <a:t>Ma Xi 1</a:t>
            </a:r>
          </a:p>
          <a:p>
            <a:pPr lvl="1"/>
            <a:r>
              <a:rPr lang="en-US" altLang="zh-CN" dirty="0" smtClean="0"/>
              <a:t>Wang Qinxin 1</a:t>
            </a:r>
          </a:p>
          <a:p>
            <a:pPr lvl="1"/>
            <a:r>
              <a:rPr lang="en-US" altLang="zh-CN" dirty="0" smtClean="0"/>
              <a:t>Wang mian 1</a:t>
            </a:r>
          </a:p>
          <a:p>
            <a:pPr lvl="1"/>
            <a:r>
              <a:rPr lang="en-US" altLang="zh-CN" dirty="0" smtClean="0"/>
              <a:t>Wang jun 1</a:t>
            </a:r>
          </a:p>
          <a:p>
            <a:pPr lvl="1"/>
            <a:r>
              <a:rPr lang="en-US" altLang="zh-CN" dirty="0" smtClean="0"/>
              <a:t>Yuan bin 1</a:t>
            </a:r>
          </a:p>
          <a:p>
            <a:pPr lvl="1"/>
            <a:endParaRPr lang="en-US" altLang="zh-CN" dirty="0" smtClean="0"/>
          </a:p>
          <a:p>
            <a:pPr lvl="1"/>
            <a:endParaRPr lang="en-US" altLang="zh-CN" dirty="0" smtClean="0"/>
          </a:p>
          <a:p>
            <a:pPr lvl="1"/>
            <a:endParaRPr lang="en-US" altLang="zh-CN" dirty="0" smtClean="0"/>
          </a:p>
          <a:p>
            <a:pPr lvl="1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95257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Achivement: Open database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Open data movement</a:t>
            </a:r>
          </a:p>
          <a:p>
            <a:pPr lvl="1"/>
            <a:r>
              <a:rPr lang="en-US" altLang="zh-CN" dirty="0" smtClean="0"/>
              <a:t>THCHS30: Zhang Xuewei</a:t>
            </a:r>
          </a:p>
          <a:p>
            <a:pPr lvl="1"/>
            <a:r>
              <a:rPr lang="en-US" altLang="zh-CN" dirty="0" smtClean="0"/>
              <a:t>THUYG20: Yinshi</a:t>
            </a:r>
          </a:p>
          <a:p>
            <a:pPr lvl="1"/>
            <a:r>
              <a:rPr lang="en-US" altLang="zh-CN" dirty="0" smtClean="0"/>
              <a:t>THUYG20-SPK: Askar</a:t>
            </a:r>
          </a:p>
          <a:p>
            <a:r>
              <a:rPr lang="en-US" altLang="zh-CN" dirty="0" smtClean="0"/>
              <a:t>Involved in inetrnational community</a:t>
            </a:r>
          </a:p>
          <a:p>
            <a:pPr lvl="1"/>
            <a:r>
              <a:rPr lang="en-US" altLang="zh-CN" dirty="0" smtClean="0"/>
              <a:t>THCHS30 recipe: Zhang Xuewei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36097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81100" y="1641475"/>
            <a:ext cx="9658350" cy="1325563"/>
          </a:xfrm>
        </p:spPr>
        <p:txBody>
          <a:bodyPr/>
          <a:lstStyle/>
          <a:p>
            <a:r>
              <a:rPr lang="en-US" altLang="zh-CN" b="1" dirty="0" smtClean="0">
                <a:solidFill>
                  <a:srgbClr val="FF0000"/>
                </a:solidFill>
              </a:rPr>
              <a:t>Principly, we have met the goal of 2015!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4" name="标题 1"/>
          <p:cNvSpPr txBox="1">
            <a:spLocks/>
          </p:cNvSpPr>
          <p:nvPr/>
        </p:nvSpPr>
        <p:spPr>
          <a:xfrm>
            <a:off x="857250" y="3717925"/>
            <a:ext cx="110680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b="1" dirty="0" smtClean="0">
                <a:solidFill>
                  <a:schemeClr val="accent1"/>
                </a:solidFill>
              </a:rPr>
              <a:t>But we did not do well on </a:t>
            </a:r>
            <a:r>
              <a:rPr lang="en-US" altLang="zh-CN" b="1" smtClean="0">
                <a:solidFill>
                  <a:schemeClr val="accent1"/>
                </a:solidFill>
              </a:rPr>
              <a:t>journal submissions.</a:t>
            </a:r>
            <a:endParaRPr lang="zh-CN" alt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455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2971800" y="2689225"/>
            <a:ext cx="6477000" cy="1325563"/>
          </a:xfrm>
        </p:spPr>
        <p:txBody>
          <a:bodyPr/>
          <a:lstStyle/>
          <a:p>
            <a:r>
              <a:rPr lang="en-US" altLang="zh-CN" dirty="0" smtClean="0"/>
              <a:t>2015 Individual Footprint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4676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Status check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</a:rPr>
              <a:t>Li Lantian: 11</a:t>
            </a:r>
          </a:p>
          <a:p>
            <a:r>
              <a:rPr lang="en-US" altLang="zh-CN" dirty="0" smtClean="0"/>
              <a:t>Zhang Xuewei: 11</a:t>
            </a:r>
          </a:p>
          <a:p>
            <a:r>
              <a:rPr lang="en-US" altLang="zh-CN" dirty="0" smtClean="0"/>
              <a:t>Zhang Dongxu: 8</a:t>
            </a:r>
          </a:p>
          <a:p>
            <a:r>
              <a:rPr lang="en-US" altLang="zh-CN" dirty="0" smtClean="0"/>
              <a:t>Zhang Zhiyong: 7</a:t>
            </a:r>
          </a:p>
          <a:p>
            <a:r>
              <a:rPr lang="en-US" altLang="zh-CN" dirty="0" smtClean="0"/>
              <a:t>Zhao Mengyuan: 6</a:t>
            </a:r>
          </a:p>
          <a:p>
            <a:r>
              <a:rPr lang="en-US" altLang="zh-CN" dirty="0" smtClean="0"/>
              <a:t>Luo Tianyi: 5</a:t>
            </a:r>
          </a:p>
          <a:p>
            <a:r>
              <a:rPr lang="en-US" altLang="zh-CN" dirty="0" smtClean="0"/>
              <a:t>Liu Rong: 2</a:t>
            </a:r>
          </a:p>
          <a:p>
            <a:r>
              <a:rPr lang="en-US" altLang="zh-CN" dirty="0" smtClean="0"/>
              <a:t>XING Chao:2</a:t>
            </a:r>
          </a:p>
          <a:p>
            <a:r>
              <a:rPr lang="en-US" altLang="zh-CN" dirty="0" smtClean="0"/>
              <a:t>TAGN Zhiyuan: 2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91205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Bi-monthly report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838200" y="1881326"/>
            <a:ext cx="375285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b="1" i="0" dirty="0" smtClean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  <a:t>2015:1-3: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sz="3200" b="0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刘荣</a:t>
            </a:r>
            <a:r>
              <a:rPr lang="en-US" altLang="zh-CN" sz="3200" b="0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: 9.21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sz="3200" b="0" i="0" dirty="0" smtClean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  <a:t>张雪薇： </a:t>
            </a:r>
            <a:r>
              <a:rPr lang="en-US" altLang="zh-CN" sz="3200" b="0" i="0" dirty="0" smtClean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  <a:t>9.07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sz="3200" b="0" i="0" dirty="0" smtClean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  <a:t>骆天一</a:t>
            </a:r>
            <a:r>
              <a:rPr lang="en-US" altLang="zh-CN" sz="3200" b="0" i="0" dirty="0" smtClean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  <a:t>: 9.07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sz="3200" b="0" i="0" dirty="0" smtClean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  <a:t>赵梦原</a:t>
            </a:r>
            <a:r>
              <a:rPr lang="en-US" altLang="zh-CN" sz="3200" b="0" i="0" dirty="0" smtClean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  <a:t>: 9.04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sz="3200" b="0" i="0" dirty="0" smtClean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  <a:t>张之勇</a:t>
            </a:r>
            <a:r>
              <a:rPr lang="en-US" altLang="zh-CN" sz="3200" b="0" i="0" dirty="0" smtClean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  <a:t>: 9.04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sz="3200" b="0" i="0" dirty="0" smtClean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  <a:t>殷实</a:t>
            </a:r>
            <a:r>
              <a:rPr lang="en-US" altLang="zh-CN" sz="3200" b="0" i="0" dirty="0" smtClean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  <a:t>: 8.90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sz="3200" b="0" i="0" dirty="0" smtClean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  <a:t>汤志远： </a:t>
            </a:r>
            <a:r>
              <a:rPr lang="en-US" altLang="zh-CN" sz="3200" b="0" i="0" dirty="0" smtClean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  <a:t>8.27</a:t>
            </a:r>
          </a:p>
        </p:txBody>
      </p:sp>
      <p:sp>
        <p:nvSpPr>
          <p:cNvPr id="5" name="矩形 4"/>
          <p:cNvSpPr/>
          <p:nvPr/>
        </p:nvSpPr>
        <p:spPr>
          <a:xfrm>
            <a:off x="6743700" y="1881325"/>
            <a:ext cx="46101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b="1" i="0" dirty="0" smtClean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  <a:t>2015: 4-6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3200" b="0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张之勇</a:t>
            </a:r>
            <a:r>
              <a:rPr lang="en-US" altLang="zh-CN" sz="3200" b="0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: 9.29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3200" b="0" i="0" dirty="0" smtClean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  <a:t>汤志远： </a:t>
            </a:r>
            <a:r>
              <a:rPr lang="en-US" altLang="zh-CN" sz="3200" b="0" i="0" dirty="0" smtClean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  <a:t>9.2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3200" dirty="0">
                <a:solidFill>
                  <a:srgbClr val="252525"/>
                </a:solidFill>
                <a:latin typeface="Arial" panose="020B0604020202020204" pitchFamily="34" charset="0"/>
              </a:rPr>
              <a:t>骆</a:t>
            </a:r>
            <a:r>
              <a:rPr lang="zh-CN" altLang="en-US" sz="3200" b="0" i="0" dirty="0" smtClean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  <a:t>天一</a:t>
            </a:r>
            <a:r>
              <a:rPr lang="en-US" altLang="zh-CN" sz="3200" b="0" i="0" dirty="0" smtClean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  <a:t>: 9.2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3200" b="0" i="0" dirty="0" smtClean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  <a:t>张东旭</a:t>
            </a:r>
            <a:r>
              <a:rPr lang="en-US" altLang="zh-CN" sz="3200" b="0" i="0" dirty="0" smtClean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  <a:t>: 9.18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3200" b="0" i="0" dirty="0" smtClean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  <a:t>张雪薇</a:t>
            </a:r>
            <a:r>
              <a:rPr lang="en-US" altLang="zh-CN" sz="3200" b="0" i="0" dirty="0" smtClean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  <a:t>: 9.08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3200" b="0" i="0" dirty="0" smtClean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  <a:t>李蓝天</a:t>
            </a:r>
            <a:r>
              <a:rPr lang="en-US" altLang="zh-CN" sz="3200" b="0" i="0" dirty="0" smtClean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  <a:t>: 9.04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3200" b="0" i="0" dirty="0" smtClean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  <a:t>赵梦原</a:t>
            </a:r>
            <a:r>
              <a:rPr lang="en-US" altLang="zh-CN" sz="3200" b="0" i="0" dirty="0" smtClean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  <a:t>: 9</a:t>
            </a:r>
          </a:p>
        </p:txBody>
      </p:sp>
    </p:spTree>
    <p:extLst>
      <p:ext uri="{BB962C8B-B14F-4D97-AF65-F5344CB8AC3E}">
        <p14:creationId xmlns:p14="http://schemas.microsoft.com/office/powerpoint/2010/main" val="1926919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Celebration time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Zhiyong &amp; Xiaoxi married</a:t>
            </a:r>
          </a:p>
          <a:p>
            <a:r>
              <a:rPr lang="en-US" altLang="zh-CN" dirty="0" smtClean="0"/>
              <a:t>Liu Chao, Fanhu, Wang Jun, Yin Shi, Yiye graduated</a:t>
            </a:r>
          </a:p>
          <a:p>
            <a:r>
              <a:rPr lang="en-US" altLang="zh-CN" dirty="0" smtClean="0"/>
              <a:t>Yiye went to USC</a:t>
            </a:r>
          </a:p>
          <a:p>
            <a:r>
              <a:rPr lang="en-US" altLang="zh-CN" dirty="0" smtClean="0"/>
              <a:t>Zhiyuan falled in love</a:t>
            </a:r>
          </a:p>
          <a:p>
            <a:r>
              <a:rPr lang="en-US" altLang="zh-CN" dirty="0" smtClean="0"/>
              <a:t>Liu Rong got new position</a:t>
            </a:r>
          </a:p>
          <a:p>
            <a:r>
              <a:rPr lang="en-US" altLang="zh-CN" dirty="0" smtClean="0"/>
              <a:t>Xing Chao in house</a:t>
            </a:r>
          </a:p>
          <a:p>
            <a:r>
              <a:rPr lang="en-US" altLang="zh-CN" dirty="0" smtClean="0"/>
              <a:t>Xuewei ranked as ‘EXCELLENT’</a:t>
            </a:r>
          </a:p>
          <a:p>
            <a:r>
              <a:rPr lang="en-US" altLang="zh-CN" dirty="0" smtClean="0"/>
              <a:t>...</a:t>
            </a:r>
          </a:p>
          <a:p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706577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Something I was impressived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Zhiyuan said: I should do something for tomorrow’s meeting</a:t>
            </a:r>
          </a:p>
          <a:p>
            <a:r>
              <a:rPr lang="en-US" altLang="zh-CN" dirty="0" smtClean="0"/>
              <a:t>Dongxu’s two days and Tianyi’s two days for Huilan</a:t>
            </a:r>
          </a:p>
          <a:p>
            <a:r>
              <a:rPr lang="en-US" altLang="zh-CN" dirty="0" smtClean="0"/>
              <a:t>Liu Rong worked overnight with the team for deadline</a:t>
            </a:r>
          </a:p>
          <a:p>
            <a:r>
              <a:rPr lang="en-US" altLang="zh-CN" dirty="0" smtClean="0"/>
              <a:t>Zhiyong emptied the bin</a:t>
            </a:r>
          </a:p>
        </p:txBody>
      </p:sp>
    </p:spTree>
    <p:extLst>
      <p:ext uri="{BB962C8B-B14F-4D97-AF65-F5344CB8AC3E}">
        <p14:creationId xmlns:p14="http://schemas.microsoft.com/office/powerpoint/2010/main" val="2216929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Members I should give special thanks to...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Xuewei: help everyone, for everything, at every time</a:t>
            </a:r>
          </a:p>
          <a:p>
            <a:r>
              <a:rPr lang="en-US" altLang="zh-CN" dirty="0" smtClean="0"/>
              <a:t>Liu Rong: a hub, and a pionneer </a:t>
            </a:r>
          </a:p>
          <a:p>
            <a:r>
              <a:rPr lang="en-US" altLang="zh-CN" dirty="0" smtClean="0"/>
              <a:t>Zhiyong, Mengyuan: excellent partner</a:t>
            </a:r>
          </a:p>
          <a:p>
            <a:r>
              <a:rPr lang="en-US" altLang="zh-CN" dirty="0" smtClean="0"/>
              <a:t>Zhiyong, Xing Chao, Liu Rong: Passionate team leaders</a:t>
            </a:r>
          </a:p>
        </p:txBody>
      </p:sp>
    </p:spTree>
    <p:extLst>
      <p:ext uri="{BB962C8B-B14F-4D97-AF65-F5344CB8AC3E}">
        <p14:creationId xmlns:p14="http://schemas.microsoft.com/office/powerpoint/2010/main" val="798462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467100" y="2403475"/>
            <a:ext cx="7105650" cy="1325563"/>
          </a:xfrm>
        </p:spPr>
        <p:txBody>
          <a:bodyPr/>
          <a:lstStyle/>
          <a:p>
            <a:r>
              <a:rPr lang="en-US" altLang="zh-CN" dirty="0" smtClean="0"/>
              <a:t>We are far from the dream....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49582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2013</a:t>
            </a:r>
            <a:r>
              <a:rPr lang="zh-CN" altLang="en-US" dirty="0" smtClean="0"/>
              <a:t> </a:t>
            </a:r>
            <a:r>
              <a:rPr lang="en-US" altLang="zh-CN" dirty="0" smtClean="0"/>
              <a:t>Annual Banquet</a:t>
            </a:r>
            <a:endParaRPr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68196" y="1267666"/>
            <a:ext cx="11055607" cy="4790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16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My two goals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4000" b="1" dirty="0" smtClean="0"/>
              <a:t>A word-level Lab</a:t>
            </a:r>
            <a:endParaRPr lang="en-US" altLang="zh-CN" sz="4000" dirty="0"/>
          </a:p>
          <a:p>
            <a:pPr lvl="1">
              <a:buFont typeface="Wingdings" panose="05000000000000000000" pitchFamily="2" charset="2"/>
              <a:buChar char="n"/>
            </a:pPr>
            <a:r>
              <a:rPr lang="en-US" altLang="zh-CN" sz="3600" dirty="0" smtClean="0"/>
              <a:t>what we are DOING is TALKED by others.</a:t>
            </a:r>
          </a:p>
          <a:p>
            <a:r>
              <a:rPr lang="en-US" altLang="zh-CN" sz="4000" b="1" dirty="0" smtClean="0"/>
              <a:t>An incubator for dream</a:t>
            </a:r>
            <a:r>
              <a:rPr lang="en-US" altLang="zh-CN" sz="4000" dirty="0" smtClean="0"/>
              <a:t> </a:t>
            </a:r>
          </a:p>
          <a:p>
            <a:pPr lvl="1">
              <a:buFont typeface="Wingdings" panose="05000000000000000000" pitchFamily="2" charset="2"/>
              <a:buChar char="n"/>
            </a:pPr>
            <a:r>
              <a:rPr lang="en-US" altLang="zh-CN" sz="3600" dirty="0" smtClean="0"/>
              <a:t>send the members all over the world, only if you deserve it.</a:t>
            </a:r>
            <a:endParaRPr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17443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What we have not done well (1)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Track and persistant</a:t>
            </a:r>
          </a:p>
          <a:p>
            <a:pPr lvl="1"/>
            <a:r>
              <a:rPr lang="en-US" altLang="zh-CN" dirty="0" smtClean="0"/>
              <a:t>We can track the state-of-the-art</a:t>
            </a:r>
          </a:p>
          <a:p>
            <a:pPr lvl="1"/>
            <a:r>
              <a:rPr lang="en-US" altLang="zh-CN" dirty="0" smtClean="0"/>
              <a:t>But less focus</a:t>
            </a:r>
          </a:p>
          <a:p>
            <a:pPr lvl="1"/>
            <a:r>
              <a:rPr lang="en-US" altLang="zh-CN" dirty="0" smtClean="0"/>
              <a:t>Slow publication</a:t>
            </a:r>
          </a:p>
          <a:p>
            <a:r>
              <a:rPr lang="en-US" altLang="zh-CN" dirty="0" smtClean="0"/>
              <a:t>We need focus, and then lead</a:t>
            </a:r>
          </a:p>
        </p:txBody>
      </p:sp>
    </p:spTree>
    <p:extLst>
      <p:ext uri="{BB962C8B-B14F-4D97-AF65-F5344CB8AC3E}">
        <p14:creationId xmlns:p14="http://schemas.microsoft.com/office/powerpoint/2010/main" val="3876508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What we have not done well (2)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Team building  </a:t>
            </a:r>
          </a:p>
          <a:p>
            <a:pPr lvl="1"/>
            <a:r>
              <a:rPr lang="en-US" altLang="zh-CN" dirty="0" smtClean="0"/>
              <a:t>Good team environment, thanks to Xuewei</a:t>
            </a:r>
          </a:p>
          <a:p>
            <a:pPr lvl="1"/>
            <a:r>
              <a:rPr lang="en-US" altLang="zh-CN" dirty="0" smtClean="0"/>
              <a:t>Unstable in quality of interns</a:t>
            </a:r>
          </a:p>
          <a:p>
            <a:pPr lvl="1"/>
            <a:r>
              <a:rPr lang="en-US" altLang="zh-CN" dirty="0" smtClean="0"/>
              <a:t>Less active</a:t>
            </a:r>
          </a:p>
          <a:p>
            <a:r>
              <a:rPr lang="en-US" altLang="zh-CN" dirty="0" smtClean="0"/>
              <a:t>We need a team with genius!</a:t>
            </a:r>
          </a:p>
        </p:txBody>
      </p:sp>
    </p:spTree>
    <p:extLst>
      <p:ext uri="{BB962C8B-B14F-4D97-AF65-F5344CB8AC3E}">
        <p14:creationId xmlns:p14="http://schemas.microsoft.com/office/powerpoint/2010/main" val="3396960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What we have not done well (3)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Failure of Finance team</a:t>
            </a:r>
          </a:p>
          <a:p>
            <a:pPr lvl="1"/>
            <a:r>
              <a:rPr lang="en-US" altLang="zh-CN" dirty="0" smtClean="0"/>
              <a:t>Too hush </a:t>
            </a:r>
          </a:p>
          <a:p>
            <a:pPr lvl="1"/>
            <a:r>
              <a:rPr lang="en-US" altLang="zh-CN" dirty="0" smtClean="0"/>
              <a:t>Too passionate</a:t>
            </a:r>
          </a:p>
          <a:p>
            <a:pPr lvl="1"/>
            <a:r>
              <a:rPr lang="en-US" altLang="zh-CN" dirty="0" smtClean="0"/>
              <a:t>Motivation mixed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2197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Connect your goal to mine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We are in the same boat</a:t>
            </a:r>
          </a:p>
          <a:p>
            <a:r>
              <a:rPr lang="en-US" altLang="zh-CN" dirty="0" smtClean="0"/>
              <a:t>Need to take into account more individual requirement</a:t>
            </a:r>
          </a:p>
          <a:p>
            <a:pPr lvl="1"/>
            <a:r>
              <a:rPr lang="en-US" altLang="zh-CN" dirty="0" smtClean="0"/>
              <a:t>Try to accomodate</a:t>
            </a:r>
          </a:p>
          <a:p>
            <a:pPr lvl="1"/>
            <a:r>
              <a:rPr lang="en-US" altLang="zh-CN" dirty="0" smtClean="0"/>
              <a:t>As a criterion </a:t>
            </a:r>
          </a:p>
          <a:p>
            <a:r>
              <a:rPr lang="en-US" altLang="zh-CN" dirty="0" smtClean="0"/>
              <a:t>Benefit sharing</a:t>
            </a:r>
          </a:p>
          <a:p>
            <a:r>
              <a:rPr lang="en-US" altLang="zh-CN" dirty="0" smtClean="0"/>
              <a:t>Democracy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25593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What we may do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Long  short term development (LSTD)</a:t>
            </a:r>
          </a:p>
          <a:p>
            <a:pPr lvl="1"/>
            <a:r>
              <a:rPr lang="en-US" altLang="zh-CN" dirty="0" smtClean="0"/>
              <a:t>Keep  strong engineering team</a:t>
            </a:r>
          </a:p>
          <a:p>
            <a:pPr lvl="2"/>
            <a:r>
              <a:rPr lang="en-US" altLang="zh-CN" dirty="0" smtClean="0"/>
              <a:t>Encourage project application and management</a:t>
            </a:r>
          </a:p>
          <a:p>
            <a:pPr lvl="2"/>
            <a:r>
              <a:rPr lang="en-US" altLang="zh-CN" dirty="0" smtClean="0"/>
              <a:t>Encourage high quality team members</a:t>
            </a:r>
          </a:p>
          <a:p>
            <a:pPr lvl="1"/>
            <a:r>
              <a:rPr lang="en-US" altLang="zh-CN" dirty="0" smtClean="0"/>
              <a:t>Build strong sneior research team</a:t>
            </a:r>
          </a:p>
          <a:p>
            <a:pPr lvl="2"/>
            <a:r>
              <a:rPr lang="en-US" altLang="zh-CN" dirty="0" smtClean="0"/>
              <a:t>Post-doc</a:t>
            </a:r>
          </a:p>
          <a:p>
            <a:pPr lvl="2"/>
            <a:r>
              <a:rPr lang="en-US" altLang="zh-CN" dirty="0" smtClean="0"/>
              <a:t>Interconnection other fellows </a:t>
            </a:r>
          </a:p>
          <a:p>
            <a:pPr lvl="1"/>
            <a:r>
              <a:rPr lang="en-US" altLang="zh-CN" dirty="0" smtClean="0"/>
              <a:t>Dynamic new members</a:t>
            </a:r>
          </a:p>
          <a:p>
            <a:pPr lvl="2"/>
            <a:r>
              <a:rPr lang="en-US" altLang="zh-CN" dirty="0" smtClean="0"/>
              <a:t>Joint-education</a:t>
            </a:r>
          </a:p>
          <a:p>
            <a:pPr lvl="2"/>
            <a:r>
              <a:rPr lang="en-US" altLang="zh-CN" dirty="0" smtClean="0"/>
              <a:t>High quality</a:t>
            </a:r>
            <a:endParaRPr lang="zh-CN" altLang="en-US" dirty="0" smtClean="0"/>
          </a:p>
          <a:p>
            <a:pPr lvl="2"/>
            <a:r>
              <a:rPr lang="en-US" altLang="zh-CN" dirty="0" smtClean="0"/>
              <a:t>Quick boulting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74733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1943100" y="2689225"/>
            <a:ext cx="7772400" cy="1325563"/>
          </a:xfrm>
        </p:spPr>
        <p:txBody>
          <a:bodyPr/>
          <a:lstStyle/>
          <a:p>
            <a:r>
              <a:rPr lang="en-US" altLang="zh-CN" dirty="0" smtClean="0"/>
              <a:t>We are on the way to dream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52773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Grow from scratch...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710113"/>
          </a:xfrm>
        </p:spPr>
        <p:txBody>
          <a:bodyPr>
            <a:normAutofit fontScale="85000" lnSpcReduction="20000"/>
          </a:bodyPr>
          <a:lstStyle/>
          <a:p>
            <a:r>
              <a:rPr lang="en-US" altLang="zh-CN" dirty="0" smtClean="0"/>
              <a:t>2012: </a:t>
            </a:r>
          </a:p>
          <a:p>
            <a:pPr lvl="1"/>
            <a:r>
              <a:rPr lang="en-US" altLang="zh-CN" dirty="0" smtClean="0"/>
              <a:t>Liu Chao, 600/M, borrowed; Laptop, donated; grid-0+grid-1</a:t>
            </a:r>
          </a:p>
          <a:p>
            <a:r>
              <a:rPr lang="en-US" altLang="zh-CN" dirty="0" smtClean="0"/>
              <a:t>2013: </a:t>
            </a:r>
          </a:p>
          <a:p>
            <a:pPr lvl="1"/>
            <a:r>
              <a:rPr lang="en-US" altLang="zh-CN" dirty="0" smtClean="0"/>
              <a:t>Tencent+Huilan, </a:t>
            </a:r>
          </a:p>
          <a:p>
            <a:pPr lvl="1"/>
            <a:r>
              <a:rPr lang="en-US" altLang="zh-CN" dirty="0" smtClean="0"/>
              <a:t>Zhiyong,Mengyuan, LiuRong, MengXiangtao, ZhaoFang, Mahprit, Rayila, Xuechen,Askar</a:t>
            </a:r>
          </a:p>
          <a:p>
            <a:pPr lvl="1"/>
            <a:r>
              <a:rPr lang="en-US" altLang="zh-CN" dirty="0" smtClean="0"/>
              <a:t>grid-[2-8]</a:t>
            </a:r>
          </a:p>
          <a:p>
            <a:r>
              <a:rPr lang="en-US" altLang="zh-CN" dirty="0" smtClean="0"/>
              <a:t>2014: </a:t>
            </a:r>
          </a:p>
          <a:p>
            <a:pPr lvl="1"/>
            <a:r>
              <a:rPr lang="en-US" altLang="zh-CN" dirty="0" smtClean="0"/>
              <a:t>NSFC+Huilan+Sinovoice</a:t>
            </a:r>
          </a:p>
          <a:p>
            <a:pPr lvl="1"/>
            <a:r>
              <a:rPr lang="en-US" altLang="zh-CN" dirty="0" smtClean="0"/>
              <a:t>Xiaoxi, XingChao, Dongxu, Yinshi, Yiye, Maxi, Lantian, Xuewei</a:t>
            </a:r>
          </a:p>
          <a:p>
            <a:pPr lvl="1"/>
            <a:r>
              <a:rPr lang="en-US" altLang="zh-CN" dirty="0" smtClean="0"/>
              <a:t>Grid-[9-12]</a:t>
            </a:r>
          </a:p>
          <a:p>
            <a:r>
              <a:rPr lang="en-US" altLang="zh-CN" dirty="0" smtClean="0"/>
              <a:t>2015: </a:t>
            </a:r>
          </a:p>
          <a:p>
            <a:pPr lvl="1"/>
            <a:r>
              <a:rPr lang="en-US" altLang="zh-CN" dirty="0" smtClean="0"/>
              <a:t>NSFC+Huilan+Sinovoice</a:t>
            </a:r>
          </a:p>
          <a:p>
            <a:pPr lvl="1"/>
            <a:r>
              <a:rPr lang="en-US" altLang="zh-CN" dirty="0" smtClean="0"/>
              <a:t>Tianyi, Zhiyuan, Qixin, Yiqiao</a:t>
            </a:r>
          </a:p>
          <a:p>
            <a:pPr lvl="1"/>
            <a:r>
              <a:rPr lang="en-US" altLang="zh-CN" dirty="0" smtClean="0"/>
              <a:t>Grid-[13-18]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3453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Brilliant 2016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Better fiance position</a:t>
            </a:r>
          </a:p>
          <a:p>
            <a:pPr lvl="1"/>
            <a:r>
              <a:rPr lang="en-US" altLang="zh-CN" dirty="0" smtClean="0"/>
              <a:t>Xinsong Robot project, 1,000k</a:t>
            </a:r>
          </a:p>
          <a:p>
            <a:pPr lvl="1"/>
            <a:r>
              <a:rPr lang="en-US" altLang="zh-CN" dirty="0" smtClean="0"/>
              <a:t>Bigdata for Finance Lab</a:t>
            </a:r>
          </a:p>
          <a:p>
            <a:pPr lvl="1"/>
            <a:r>
              <a:rPr lang="en-US" altLang="zh-CN" dirty="0" smtClean="0"/>
              <a:t>D-ear Lab</a:t>
            </a:r>
          </a:p>
          <a:p>
            <a:r>
              <a:rPr lang="en-US" altLang="zh-CN" dirty="0" smtClean="0"/>
              <a:t>Better research position</a:t>
            </a:r>
          </a:p>
          <a:p>
            <a:pPr lvl="1"/>
            <a:r>
              <a:rPr lang="en-US" altLang="zh-CN" dirty="0" smtClean="0"/>
              <a:t>Machine learning research is the most active</a:t>
            </a:r>
          </a:p>
          <a:p>
            <a:pPr lvl="1"/>
            <a:r>
              <a:rPr lang="en-US" altLang="zh-CN" dirty="0" smtClean="0"/>
              <a:t>Research becomes more open, more faire </a:t>
            </a:r>
          </a:p>
          <a:p>
            <a:pPr lvl="1"/>
            <a:r>
              <a:rPr lang="en-US" altLang="zh-CN" dirty="0" smtClean="0"/>
              <a:t>We are in the front-line</a:t>
            </a:r>
          </a:p>
          <a:p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41358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Research direction in 2016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Machine learning</a:t>
            </a:r>
          </a:p>
          <a:p>
            <a:pPr lvl="1"/>
            <a:r>
              <a:rPr lang="en-US" altLang="zh-CN" dirty="0" smtClean="0"/>
              <a:t>End-to-end learning</a:t>
            </a:r>
          </a:p>
          <a:p>
            <a:pPr lvl="1"/>
            <a:r>
              <a:rPr lang="en-US" altLang="zh-CN" dirty="0" smtClean="0"/>
              <a:t>Transfer leraning</a:t>
            </a:r>
          </a:p>
          <a:p>
            <a:pPr lvl="1"/>
            <a:r>
              <a:rPr lang="en-US" altLang="zh-CN" dirty="0" smtClean="0"/>
              <a:t>Neural machine</a:t>
            </a:r>
          </a:p>
          <a:p>
            <a:pPr lvl="1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88855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2014</a:t>
            </a:r>
            <a:r>
              <a:rPr lang="zh-CN" altLang="en-US" dirty="0" smtClean="0"/>
              <a:t> </a:t>
            </a:r>
            <a:r>
              <a:rPr lang="en-US" altLang="zh-CN" dirty="0" smtClean="0"/>
              <a:t>Annual Banquet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918" y="1512888"/>
            <a:ext cx="11046163" cy="497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276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Research direction in 2016 (2)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Speech processing</a:t>
            </a:r>
          </a:p>
          <a:p>
            <a:pPr lvl="1"/>
            <a:r>
              <a:rPr lang="en-US" altLang="zh-CN" dirty="0" smtClean="0"/>
              <a:t>Large scale training and adaptation for ASR</a:t>
            </a:r>
          </a:p>
          <a:p>
            <a:pPr lvl="1"/>
            <a:r>
              <a:rPr lang="en-US" altLang="zh-CN" dirty="0" smtClean="0"/>
              <a:t>Highly noisy speech recognition</a:t>
            </a:r>
          </a:p>
          <a:p>
            <a:pPr lvl="1"/>
            <a:r>
              <a:rPr lang="en-US" altLang="zh-CN" dirty="0" smtClean="0"/>
              <a:t>Neual speaker recognition</a:t>
            </a:r>
          </a:p>
          <a:p>
            <a:pPr lvl="1"/>
            <a:endParaRPr lang="en-US" altLang="zh-CN" dirty="0" smtClean="0"/>
          </a:p>
          <a:p>
            <a:pPr lvl="1"/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49927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Research direction in 2016 (3)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Language processing</a:t>
            </a:r>
          </a:p>
          <a:p>
            <a:pPr lvl="1"/>
            <a:r>
              <a:rPr lang="en-US" altLang="zh-CN" dirty="0" smtClean="0"/>
              <a:t>Neural QA</a:t>
            </a:r>
          </a:p>
          <a:p>
            <a:pPr lvl="1"/>
            <a:r>
              <a:rPr lang="en-US" altLang="zh-CN" dirty="0" smtClean="0"/>
              <a:t>Neural generation</a:t>
            </a:r>
          </a:p>
          <a:p>
            <a:pPr lvl="1"/>
            <a:r>
              <a:rPr lang="en-US" altLang="zh-CN" dirty="0" smtClean="0"/>
              <a:t>Neural document classification</a:t>
            </a:r>
          </a:p>
          <a:p>
            <a:pPr lvl="1"/>
            <a:r>
              <a:rPr lang="en-US" altLang="zh-CN" dirty="0"/>
              <a:t>Neural translation</a:t>
            </a:r>
          </a:p>
          <a:p>
            <a:pPr lvl="1"/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964319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Research direction in 2016 (4)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Financial processing</a:t>
            </a:r>
          </a:p>
          <a:p>
            <a:pPr lvl="1"/>
            <a:r>
              <a:rPr lang="en-US" altLang="zh-CN" dirty="0" smtClean="0"/>
              <a:t>Stock prediction for global markets</a:t>
            </a:r>
          </a:p>
          <a:p>
            <a:pPr lvl="1"/>
            <a:r>
              <a:rPr lang="en-US" altLang="zh-CN" dirty="0" smtClean="0"/>
              <a:t>Rich pattern discovery </a:t>
            </a:r>
          </a:p>
          <a:p>
            <a:pPr lvl="1"/>
            <a:r>
              <a:rPr lang="en-US" altLang="zh-CN" dirty="0" smtClean="0"/>
              <a:t>Factor analysis</a:t>
            </a:r>
          </a:p>
          <a:p>
            <a:pPr lvl="1"/>
            <a:r>
              <a:rPr lang="en-US" altLang="zh-CN" dirty="0" smtClean="0"/>
              <a:t>Strategy composition</a:t>
            </a:r>
          </a:p>
          <a:p>
            <a:pPr lvl="1"/>
            <a:r>
              <a:rPr lang="en-US" altLang="zh-CN" dirty="0" smtClean="0"/>
              <a:t>Online learning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77676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>
                <a:solidFill>
                  <a:srgbClr val="FF0000"/>
                </a:solidFill>
              </a:rPr>
              <a:t>Our goal in 2016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Research</a:t>
            </a:r>
          </a:p>
          <a:p>
            <a:pPr lvl="1"/>
            <a:r>
              <a:rPr lang="en-US" altLang="zh-CN" dirty="0" smtClean="0"/>
              <a:t>8 journal submission</a:t>
            </a:r>
          </a:p>
          <a:p>
            <a:pPr lvl="1"/>
            <a:r>
              <a:rPr lang="en-US" altLang="zh-CN" dirty="0" smtClean="0"/>
              <a:t>20 conference submission</a:t>
            </a:r>
          </a:p>
          <a:p>
            <a:pPr lvl="1"/>
            <a:r>
              <a:rPr lang="en-US" altLang="zh-CN" dirty="0" smtClean="0"/>
              <a:t>5 patents</a:t>
            </a:r>
          </a:p>
          <a:p>
            <a:r>
              <a:rPr lang="en-US" altLang="zh-CN" dirty="0" smtClean="0"/>
              <a:t>Engineering</a:t>
            </a:r>
          </a:p>
          <a:p>
            <a:pPr lvl="1"/>
            <a:r>
              <a:rPr lang="en-US" altLang="zh-CN" dirty="0" smtClean="0"/>
              <a:t>Top ASR system</a:t>
            </a:r>
          </a:p>
          <a:p>
            <a:pPr lvl="1"/>
            <a:r>
              <a:rPr lang="en-US" altLang="zh-CN" dirty="0" smtClean="0"/>
              <a:t>Nueral QA system</a:t>
            </a:r>
          </a:p>
        </p:txBody>
      </p:sp>
    </p:spTree>
    <p:extLst>
      <p:ext uri="{BB962C8B-B14F-4D97-AF65-F5344CB8AC3E}">
        <p14:creationId xmlns:p14="http://schemas.microsoft.com/office/powerpoint/2010/main" val="3621250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981200" y="2797175"/>
            <a:ext cx="9086850" cy="13557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4800" dirty="0" smtClean="0"/>
              <a:t>Thanks  for your contribution!</a:t>
            </a:r>
            <a:endParaRPr lang="zh-CN" altLang="en-US" sz="4800" dirty="0"/>
          </a:p>
        </p:txBody>
      </p:sp>
    </p:spTree>
    <p:extLst>
      <p:ext uri="{BB962C8B-B14F-4D97-AF65-F5344CB8AC3E}">
        <p14:creationId xmlns:p14="http://schemas.microsoft.com/office/powerpoint/2010/main" val="427460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2015</a:t>
            </a:r>
            <a:r>
              <a:rPr lang="zh-CN" altLang="en-US" dirty="0" smtClean="0"/>
              <a:t> </a:t>
            </a:r>
            <a:r>
              <a:rPr lang="en-US" altLang="zh-CN" dirty="0" smtClean="0"/>
              <a:t>Annual Banquet</a:t>
            </a:r>
            <a:r>
              <a:rPr lang="zh-CN" altLang="en-US" dirty="0" smtClean="0"/>
              <a:t>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286" y="1443038"/>
            <a:ext cx="10064563" cy="5453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800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4885" y="609787"/>
            <a:ext cx="1800225" cy="506730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4219" y="609787"/>
            <a:ext cx="2009775" cy="537210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66516" y="609787"/>
            <a:ext cx="1876425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203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Finance</a:t>
            </a:r>
            <a:endParaRPr lang="en-US" altLang="zh-CN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Three partners</a:t>
            </a:r>
          </a:p>
          <a:p>
            <a:pPr lvl="1"/>
            <a:r>
              <a:rPr lang="en-US" altLang="zh-CN" dirty="0" smtClean="0"/>
              <a:t>Sinovoice, Huilan, Puqiang</a:t>
            </a:r>
          </a:p>
          <a:p>
            <a:r>
              <a:rPr lang="en-US" altLang="zh-CN" dirty="0" smtClean="0"/>
              <a:t>Three projects</a:t>
            </a:r>
          </a:p>
          <a:p>
            <a:pPr lvl="1"/>
            <a:r>
              <a:rPr lang="en-US" altLang="zh-CN" dirty="0" smtClean="0"/>
              <a:t>NSFC, Huilan, Sinovoice</a:t>
            </a:r>
          </a:p>
          <a:p>
            <a:r>
              <a:rPr lang="en-US" altLang="zh-CN" dirty="0" smtClean="0"/>
              <a:t>Reasonable funding</a:t>
            </a:r>
          </a:p>
          <a:p>
            <a:pPr lvl="1"/>
            <a:r>
              <a:rPr lang="en-US" altLang="zh-CN" dirty="0" smtClean="0"/>
              <a:t>670k  + 200k external intern salries</a:t>
            </a:r>
          </a:p>
          <a:p>
            <a:pPr lvl="1"/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1906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Travel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CN" dirty="0" smtClean="0"/>
              <a:t>Conference attendence</a:t>
            </a:r>
          </a:p>
          <a:p>
            <a:pPr lvl="1"/>
            <a:r>
              <a:rPr lang="en-US" altLang="zh-CN" dirty="0" smtClean="0"/>
              <a:t>ICASSP-Australia (2): ZXW, LYY</a:t>
            </a:r>
          </a:p>
          <a:p>
            <a:pPr lvl="1"/>
            <a:r>
              <a:rPr lang="en-US" altLang="zh-CN" dirty="0" smtClean="0"/>
              <a:t>Interspeech-Germany (1): WD</a:t>
            </a:r>
          </a:p>
          <a:p>
            <a:pPr lvl="1"/>
            <a:r>
              <a:rPr lang="en-US" altLang="zh-CN" dirty="0" smtClean="0"/>
              <a:t>ACL-Beijing (1): ZDX</a:t>
            </a:r>
          </a:p>
          <a:p>
            <a:pPr lvl="1"/>
            <a:r>
              <a:rPr lang="en-US" altLang="zh-CN" dirty="0" smtClean="0"/>
              <a:t>NAACL-US(1): XC</a:t>
            </a:r>
          </a:p>
          <a:p>
            <a:pPr lvl="1"/>
            <a:r>
              <a:rPr lang="en-US" altLang="zh-CN" dirty="0" smtClean="0"/>
              <a:t>EMNLP-Portugal(1): LTY</a:t>
            </a:r>
          </a:p>
          <a:p>
            <a:pPr lvl="1"/>
            <a:r>
              <a:rPr lang="en-US" altLang="zh-CN" dirty="0" smtClean="0"/>
              <a:t>APSIPA-HK(3):  WD, PYQ, ZMY</a:t>
            </a:r>
          </a:p>
          <a:p>
            <a:pPr lvl="1"/>
            <a:r>
              <a:rPr lang="en-US" altLang="zh-CN" dirty="0" smtClean="0"/>
              <a:t>Chinasip-Chengdu(2): WD,MX</a:t>
            </a:r>
          </a:p>
          <a:p>
            <a:pPr lvl="1"/>
            <a:r>
              <a:rPr lang="en-US" altLang="zh-CN" dirty="0" smtClean="0"/>
              <a:t>NCMMSC-Tianjin(1): WD</a:t>
            </a:r>
          </a:p>
          <a:p>
            <a:r>
              <a:rPr lang="en-US" altLang="zh-CN" dirty="0" smtClean="0"/>
              <a:t>Other travel</a:t>
            </a:r>
          </a:p>
          <a:p>
            <a:pPr marL="685800" lvl="2">
              <a:spcBef>
                <a:spcPts val="1000"/>
              </a:spcBef>
            </a:pPr>
            <a:r>
              <a:rPr lang="en-US" altLang="zh-CN" dirty="0" smtClean="0"/>
              <a:t>Shanhai (3): WD, ZXW, TZY</a:t>
            </a:r>
          </a:p>
          <a:p>
            <a:pPr lvl="1"/>
            <a:r>
              <a:rPr lang="en-US" altLang="zh-CN" dirty="0" smtClean="0"/>
              <a:t>Shenyang (2): WD, ZXW</a:t>
            </a:r>
          </a:p>
          <a:p>
            <a:pPr lvl="1"/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6464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Cost distribution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Office cost: rental, electricity, network: 150k+</a:t>
            </a:r>
          </a:p>
          <a:p>
            <a:r>
              <a:rPr lang="en-US" altLang="zh-CN" dirty="0" smtClean="0"/>
              <a:t>Salary of enginners: 350k+</a:t>
            </a:r>
          </a:p>
          <a:p>
            <a:r>
              <a:rPr lang="en-US" altLang="zh-CN" dirty="0" smtClean="0"/>
              <a:t>Salary of intern: 100k+</a:t>
            </a:r>
          </a:p>
          <a:p>
            <a:r>
              <a:rPr lang="en-US" altLang="zh-CN" dirty="0" smtClean="0"/>
              <a:t>Travel: </a:t>
            </a:r>
            <a:r>
              <a:rPr lang="en-US" altLang="zh-CN" dirty="0" smtClean="0"/>
              <a:t>100k</a:t>
            </a:r>
            <a:r>
              <a:rPr lang="en-US" altLang="zh-CN" dirty="0" smtClean="0"/>
              <a:t>+</a:t>
            </a:r>
          </a:p>
          <a:p>
            <a:r>
              <a:rPr lang="en-US" altLang="zh-CN" dirty="0" smtClean="0"/>
              <a:t>Devices: grid12-18: 70k</a:t>
            </a:r>
          </a:p>
          <a:p>
            <a:r>
              <a:rPr lang="en-US" altLang="zh-CN" dirty="0" smtClean="0"/>
              <a:t>Office suppliers:30k</a:t>
            </a:r>
          </a:p>
          <a:p>
            <a:r>
              <a:rPr lang="en-US" altLang="zh-CN" dirty="0" smtClean="0"/>
              <a:t>Meal allowance: 10k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49424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2963</TotalTime>
  <Words>1494</Words>
  <Application>Microsoft Office PowerPoint</Application>
  <PresentationFormat>宽屏</PresentationFormat>
  <Paragraphs>302</Paragraphs>
  <Slides>44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44</vt:i4>
      </vt:variant>
    </vt:vector>
  </HeadingPairs>
  <TitlesOfParts>
    <vt:vector size="50" baseType="lpstr">
      <vt:lpstr>宋体</vt:lpstr>
      <vt:lpstr>Arial</vt:lpstr>
      <vt:lpstr>Calibri</vt:lpstr>
      <vt:lpstr>Calibri Light</vt:lpstr>
      <vt:lpstr>Wingdings</vt:lpstr>
      <vt:lpstr>Office 主题</vt:lpstr>
      <vt:lpstr>2015: Step to Future</vt:lpstr>
      <vt:lpstr>Happy new year!</vt:lpstr>
      <vt:lpstr>2013 Annual Banquet</vt:lpstr>
      <vt:lpstr>2014 Annual Banquet</vt:lpstr>
      <vt:lpstr>2015 Annual Banquet </vt:lpstr>
      <vt:lpstr>PowerPoint 演示文稿</vt:lpstr>
      <vt:lpstr>Finance</vt:lpstr>
      <vt:lpstr>Travel</vt:lpstr>
      <vt:lpstr>Cost distribution</vt:lpstr>
      <vt:lpstr>2015 Team Footprint</vt:lpstr>
      <vt:lpstr>Speech processing (1)</vt:lpstr>
      <vt:lpstr>Speech processing (2)</vt:lpstr>
      <vt:lpstr>Language processing (1)</vt:lpstr>
      <vt:lpstr>Language processing (2)</vt:lpstr>
      <vt:lpstr>Finance processing </vt:lpstr>
      <vt:lpstr>Achivement: Journal submissions</vt:lpstr>
      <vt:lpstr>Achivement: Conference submissions (15/25)</vt:lpstr>
      <vt:lpstr>Achivement: Patent submission (5)</vt:lpstr>
      <vt:lpstr>Achivement: Technical report (33)</vt:lpstr>
      <vt:lpstr>Achivement: Technical report (33)</vt:lpstr>
      <vt:lpstr>Achivement: Open database</vt:lpstr>
      <vt:lpstr>Principly, we have met the goal of 2015!</vt:lpstr>
      <vt:lpstr>2015 Individual Footprint</vt:lpstr>
      <vt:lpstr>Status check</vt:lpstr>
      <vt:lpstr>Bi-monthly report</vt:lpstr>
      <vt:lpstr>Celebration time</vt:lpstr>
      <vt:lpstr>Something I was impressived</vt:lpstr>
      <vt:lpstr>Members I should give special thanks to...</vt:lpstr>
      <vt:lpstr>We are far from the dream....</vt:lpstr>
      <vt:lpstr>My two goals</vt:lpstr>
      <vt:lpstr>What we have not done well (1)</vt:lpstr>
      <vt:lpstr>What we have not done well (2)</vt:lpstr>
      <vt:lpstr>What we have not done well (3)</vt:lpstr>
      <vt:lpstr>Connect your goal to mine</vt:lpstr>
      <vt:lpstr>What we may do</vt:lpstr>
      <vt:lpstr>We are on the way to dream</vt:lpstr>
      <vt:lpstr>Grow from scratch...</vt:lpstr>
      <vt:lpstr>Brilliant 2016</vt:lpstr>
      <vt:lpstr>Research direction in 2016</vt:lpstr>
      <vt:lpstr>Research direction in 2016 (2)</vt:lpstr>
      <vt:lpstr>Research direction in 2016 (3)</vt:lpstr>
      <vt:lpstr>Research direction in 2016 (4)</vt:lpstr>
      <vt:lpstr>Our goal in 2016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2015年 梦想的步伐</dc:title>
  <dc:creator>wangd</dc:creator>
  <cp:lastModifiedBy>wangd</cp:lastModifiedBy>
  <cp:revision>637</cp:revision>
  <dcterms:created xsi:type="dcterms:W3CDTF">2016-01-08T02:13:00Z</dcterms:created>
  <dcterms:modified xsi:type="dcterms:W3CDTF">2016-01-10T03:46:20Z</dcterms:modified>
</cp:coreProperties>
</file>