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96" r:id="rId4"/>
    <p:sldId id="295" r:id="rId5"/>
    <p:sldId id="289" r:id="rId6"/>
    <p:sldId id="305" r:id="rId7"/>
    <p:sldId id="307" r:id="rId8"/>
    <p:sldId id="308" r:id="rId9"/>
    <p:sldId id="291" r:id="rId10"/>
    <p:sldId id="309" r:id="rId11"/>
    <p:sldId id="310" r:id="rId12"/>
    <p:sldId id="312" r:id="rId13"/>
    <p:sldId id="311" r:id="rId14"/>
    <p:sldId id="313" r:id="rId15"/>
    <p:sldId id="314" r:id="rId16"/>
    <p:sldId id="320" r:id="rId17"/>
    <p:sldId id="284" r:id="rId18"/>
    <p:sldId id="318" r:id="rId19"/>
    <p:sldId id="316" r:id="rId20"/>
    <p:sldId id="319" r:id="rId21"/>
    <p:sldId id="317" r:id="rId22"/>
    <p:sldId id="315" r:id="rId23"/>
    <p:sldId id="25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DD4"/>
    <a:srgbClr val="D5E5FF"/>
    <a:srgbClr val="FF7F2A"/>
    <a:srgbClr val="A6A6A6"/>
    <a:srgbClr val="8B2479"/>
    <a:srgbClr val="5B9BD5"/>
    <a:srgbClr val="17F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7" autoAdjust="0"/>
  </p:normalViewPr>
  <p:slideViewPr>
    <p:cSldViewPr snapToGrid="0">
      <p:cViewPr>
        <p:scale>
          <a:sx n="75" d="100"/>
          <a:sy n="75" d="100"/>
        </p:scale>
        <p:origin x="-1018" y="4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FA71E-E581-4181-BE08-A3D5571B4684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6083-22A4-4AAF-930A-2E7676FF2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4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582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547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37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27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442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57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90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88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59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75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37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75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35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21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39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81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57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0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59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98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98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70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8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7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8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B8529-1301-43C7-8EE8-D63737C6FB88}" type="datetimeFigureOut">
              <a:rPr lang="zh-CN" altLang="en-US" smtClean="0"/>
              <a:t>2017/11/1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47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lt.riit.tsinghua.edu.cn/mediawiki/index.php/OLR_Challenge_201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lt.riit.tsinghua.edu.cn/mediawiki/index.php/OLR_Challenge_201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4725" y="2151995"/>
            <a:ext cx="8728444" cy="1031569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+mn-lt"/>
              </a:rPr>
              <a:t>Phone-aware Neural Language Identification</a:t>
            </a:r>
            <a:endParaRPr lang="zh-CN" altLang="en-US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600200"/>
            <a:ext cx="9144000" cy="2496030"/>
          </a:xfrm>
        </p:spPr>
        <p:txBody>
          <a:bodyPr>
            <a:normAutofit/>
          </a:bodyPr>
          <a:lstStyle/>
          <a:p>
            <a:pPr lvl="0"/>
            <a:r>
              <a:rPr lang="en-US" altLang="zh-CN" dirty="0"/>
              <a:t>Zhiyuan </a:t>
            </a:r>
            <a:r>
              <a:rPr lang="en-US" altLang="zh-CN" dirty="0" smtClean="0"/>
              <a:t>Tang, </a:t>
            </a:r>
            <a:r>
              <a:rPr lang="en-US" altLang="zh-CN" u="sng" dirty="0"/>
              <a:t>Dong Wang</a:t>
            </a:r>
            <a:r>
              <a:rPr lang="en-US" altLang="zh-CN" dirty="0"/>
              <a:t>*, </a:t>
            </a:r>
            <a:r>
              <a:rPr lang="en-US" altLang="zh-CN" dirty="0" err="1"/>
              <a:t>Yixiang</a:t>
            </a:r>
            <a:r>
              <a:rPr lang="en-US" altLang="zh-CN" dirty="0"/>
              <a:t> </a:t>
            </a:r>
            <a:r>
              <a:rPr lang="en-US" altLang="zh-CN" dirty="0" smtClean="0"/>
              <a:t>Chen, </a:t>
            </a:r>
            <a:r>
              <a:rPr lang="en-US" altLang="zh-CN" dirty="0"/>
              <a:t>Ying </a:t>
            </a:r>
            <a:r>
              <a:rPr lang="en-US" altLang="zh-CN" dirty="0" smtClean="0"/>
              <a:t>Shi, </a:t>
            </a:r>
            <a:r>
              <a:rPr lang="en-US" altLang="zh-CN" dirty="0" err="1"/>
              <a:t>Lantian</a:t>
            </a:r>
            <a:r>
              <a:rPr lang="en-US" altLang="zh-CN" dirty="0"/>
              <a:t> </a:t>
            </a:r>
            <a:r>
              <a:rPr lang="en-US" altLang="zh-CN" dirty="0" smtClean="0"/>
              <a:t>Li</a:t>
            </a:r>
          </a:p>
          <a:p>
            <a:pPr lvl="0"/>
            <a:r>
              <a:rPr lang="en-US" altLang="zh-CN" sz="1800" dirty="0" smtClean="0"/>
              <a:t>Center </a:t>
            </a:r>
            <a:r>
              <a:rPr lang="en-US" altLang="zh-CN" sz="1800" dirty="0"/>
              <a:t>for Speech and Language </a:t>
            </a:r>
            <a:r>
              <a:rPr lang="en-US" altLang="zh-CN" sz="1800" dirty="0" smtClean="0"/>
              <a:t>Technologies</a:t>
            </a:r>
            <a:r>
              <a:rPr lang="en-US" altLang="zh-CN" sz="1800" dirty="0" smtClean="0">
                <a:solidFill>
                  <a:prstClr val="black"/>
                </a:solidFill>
              </a:rPr>
              <a:t>, </a:t>
            </a:r>
            <a:r>
              <a:rPr lang="en-US" altLang="zh-CN" sz="1800" dirty="0">
                <a:solidFill>
                  <a:prstClr val="black"/>
                </a:solidFill>
              </a:rPr>
              <a:t>Tsinghua </a:t>
            </a:r>
            <a:r>
              <a:rPr lang="en-US" altLang="zh-CN" sz="1800" dirty="0" smtClean="0">
                <a:solidFill>
                  <a:prstClr val="black"/>
                </a:solidFill>
              </a:rPr>
              <a:t>University </a:t>
            </a:r>
          </a:p>
          <a:p>
            <a:pPr lvl="0"/>
            <a:r>
              <a:rPr lang="en-US" altLang="zh-CN" sz="1800" dirty="0" smtClean="0"/>
              <a:t>*</a:t>
            </a:r>
            <a:r>
              <a:rPr lang="en-US" altLang="zh-CN" sz="1800" dirty="0" smtClean="0">
                <a:ea typeface="华文楷体" panose="02010600040101010101" pitchFamily="2" charset="-122"/>
                <a:cs typeface="Times New Roman" panose="02020603050405020304" pitchFamily="18" charset="0"/>
              </a:rPr>
              <a:t>wangdong99@mails.tsinghua.edu.cn</a:t>
            </a:r>
          </a:p>
          <a:p>
            <a:pPr lvl="0"/>
            <a:endParaRPr lang="en-US" altLang="zh-CN" sz="1800" dirty="0"/>
          </a:p>
          <a:p>
            <a:r>
              <a:rPr lang="en-US" altLang="zh-CN" sz="1800" i="1" dirty="0"/>
              <a:t>Oriental-COCOSDA, November 1-3, 2017, Seoul, R.O. Korea</a:t>
            </a:r>
            <a:endParaRPr lang="zh-CN" altLang="en-US" sz="1800" i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796" y="946552"/>
            <a:ext cx="1366400" cy="11431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003" y="1052627"/>
            <a:ext cx="1422374" cy="10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2329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Phonetic feature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510541" y="1869440"/>
            <a:ext cx="8135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Advantages</a:t>
            </a:r>
            <a:r>
              <a:rPr lang="en-US" altLang="zh-CN" sz="2400" dirty="0" smtClean="0"/>
              <a:t> of phonetic features for LID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languages </a:t>
            </a:r>
            <a:r>
              <a:rPr lang="en-US" altLang="zh-CN" sz="2400" dirty="0" smtClean="0"/>
              <a:t>are more </a:t>
            </a:r>
            <a:r>
              <a:rPr lang="en-US" altLang="zh-CN" sz="2400" b="1" dirty="0" smtClean="0"/>
              <a:t>discriminated</a:t>
            </a:r>
            <a:r>
              <a:rPr lang="en-US" altLang="zh-CN" sz="2400" dirty="0" smtClean="0"/>
              <a:t> by </a:t>
            </a:r>
            <a:r>
              <a:rPr lang="en-US" altLang="zh-CN" sz="2400" dirty="0"/>
              <a:t>phonetic </a:t>
            </a:r>
            <a:r>
              <a:rPr lang="en-US" altLang="zh-CN" sz="2400" dirty="0" smtClean="0"/>
              <a:t>information than by acoustic information.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phonetic features represent information at a higher level</a:t>
            </a:r>
            <a:r>
              <a:rPr lang="en-US" altLang="zh-CN" sz="2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thus more </a:t>
            </a:r>
            <a:r>
              <a:rPr lang="en-US" altLang="zh-CN" sz="2400" b="1" dirty="0"/>
              <a:t>invariant</a:t>
            </a:r>
            <a:r>
              <a:rPr lang="en-US" altLang="zh-CN" sz="2400" dirty="0"/>
              <a:t> with respect to noise and </a:t>
            </a:r>
            <a:r>
              <a:rPr lang="en-US" altLang="zh-CN" sz="2400" dirty="0" smtClean="0"/>
              <a:t>channels</a:t>
            </a:r>
          </a:p>
        </p:txBody>
      </p:sp>
    </p:spTree>
    <p:extLst>
      <p:ext uri="{BB962C8B-B14F-4D97-AF65-F5344CB8AC3E}">
        <p14:creationId xmlns:p14="http://schemas.microsoft.com/office/powerpoint/2010/main" val="8947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Phone-aware LID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860" y="1678625"/>
            <a:ext cx="3662401" cy="39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4311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Phone-aware </a:t>
            </a:r>
            <a:r>
              <a:rPr lang="en-US" altLang="zh-CN" sz="2400" dirty="0" smtClean="0"/>
              <a:t>LID (system design)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93" y="1296000"/>
            <a:ext cx="6190771" cy="4193748"/>
          </a:xfrm>
          <a:prstGeom prst="flowChartPunchedCard">
            <a:avLst/>
          </a:prstGeom>
        </p:spPr>
      </p:pic>
    </p:spTree>
    <p:extLst>
      <p:ext uri="{BB962C8B-B14F-4D97-AF65-F5344CB8AC3E}">
        <p14:creationId xmlns:p14="http://schemas.microsoft.com/office/powerpoint/2010/main" val="29743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634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Phonetic temporal neural </a:t>
            </a:r>
            <a:r>
              <a:rPr lang="en-US" altLang="zh-CN" sz="2400" dirty="0" smtClean="0"/>
              <a:t>model (</a:t>
            </a:r>
            <a:r>
              <a:rPr lang="en-US" altLang="zh-CN" sz="2400" dirty="0" smtClean="0">
                <a:solidFill>
                  <a:srgbClr val="FF0000"/>
                </a:solidFill>
              </a:rPr>
              <a:t>extended work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354" y="1771340"/>
            <a:ext cx="3994366" cy="34712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61440" y="5638800"/>
            <a:ext cx="726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Phonetic Temporal Neural Model for Language </a:t>
            </a:r>
            <a:r>
              <a:rPr lang="en-US" altLang="zh-CN" b="1" dirty="0" smtClean="0"/>
              <a:t>Identification,</a:t>
            </a:r>
            <a:endParaRPr lang="en-US" altLang="zh-CN" b="1" dirty="0"/>
          </a:p>
          <a:p>
            <a:r>
              <a:rPr lang="en-US" altLang="zh-CN" dirty="0" smtClean="0"/>
              <a:t>Zhiyuan Tang, Dong Wang, </a:t>
            </a:r>
            <a:r>
              <a:rPr lang="en-US" altLang="zh-CN" dirty="0" err="1" smtClean="0"/>
              <a:t>Yixiang</a:t>
            </a:r>
            <a:r>
              <a:rPr lang="en-US" altLang="zh-CN" dirty="0" smtClean="0"/>
              <a:t> Chen, </a:t>
            </a:r>
            <a:r>
              <a:rPr lang="en-US" altLang="zh-CN" dirty="0" err="1" smtClean="0"/>
              <a:t>Lantian</a:t>
            </a:r>
            <a:r>
              <a:rPr lang="en-US" altLang="zh-CN" dirty="0" smtClean="0"/>
              <a:t> Li and Andrew Abel,</a:t>
            </a:r>
          </a:p>
          <a:p>
            <a:r>
              <a:rPr lang="en-US" altLang="zh-CN" dirty="0"/>
              <a:t>IEEE/ACM Transactions on Audio, Speech, and Language </a:t>
            </a:r>
            <a:r>
              <a:rPr lang="en-US" altLang="zh-CN" dirty="0" smtClean="0"/>
              <a:t>Processing, 2017.</a:t>
            </a:r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642620" y="1893355"/>
            <a:ext cx="375666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Why not end-to-end?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Phonetic info and LID is highly correlated, and phonetic info is sufficient for LID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Phonetic </a:t>
            </a:r>
            <a:r>
              <a:rPr lang="en-US" altLang="zh-CN" dirty="0"/>
              <a:t>DNNs </a:t>
            </a:r>
            <a:r>
              <a:rPr lang="en-US" altLang="zh-CN" dirty="0" smtClean="0"/>
              <a:t>borrow phonetic data, providing more </a:t>
            </a:r>
            <a:r>
              <a:rPr lang="en-US" altLang="zh-CN" dirty="0"/>
              <a:t>detailed knowledge.</a:t>
            </a:r>
            <a:endParaRPr lang="zh-CN" altLang="en-US" dirty="0"/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7193280" y="3992880"/>
            <a:ext cx="10160" cy="751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7569200" y="3982720"/>
            <a:ext cx="10160" cy="751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7924800" y="3972560"/>
            <a:ext cx="10160" cy="751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969760" y="4104640"/>
            <a:ext cx="1158240" cy="518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858432" y="4104640"/>
            <a:ext cx="1371168" cy="518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7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634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Phonetic temporal neural </a:t>
            </a:r>
            <a:r>
              <a:rPr lang="en-US" altLang="zh-CN" sz="2400" dirty="0" smtClean="0"/>
              <a:t>model (</a:t>
            </a:r>
            <a:r>
              <a:rPr lang="en-US" altLang="zh-CN" sz="2400" dirty="0" smtClean="0">
                <a:solidFill>
                  <a:srgbClr val="FF0000"/>
                </a:solidFill>
              </a:rPr>
              <a:t>extended work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874" y="1568140"/>
            <a:ext cx="3994366" cy="3471220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6238240" y="4018280"/>
            <a:ext cx="1767840" cy="1320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tx1"/>
                </a:solidFill>
              </a:rPr>
              <a:t>PTN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61440" y="5638800"/>
            <a:ext cx="726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Phonetic Temporal Neural Model for Language </a:t>
            </a:r>
            <a:r>
              <a:rPr lang="en-US" altLang="zh-CN" b="1" dirty="0" smtClean="0"/>
              <a:t>Identification,</a:t>
            </a:r>
            <a:endParaRPr lang="en-US" altLang="zh-CN" b="1" dirty="0"/>
          </a:p>
          <a:p>
            <a:r>
              <a:rPr lang="en-US" altLang="zh-CN" dirty="0" smtClean="0"/>
              <a:t>Zhiyuan Tang, Dong Wang, </a:t>
            </a:r>
            <a:r>
              <a:rPr lang="en-US" altLang="zh-CN" dirty="0" err="1" smtClean="0"/>
              <a:t>Yixiang</a:t>
            </a:r>
            <a:r>
              <a:rPr lang="en-US" altLang="zh-CN" dirty="0" smtClean="0"/>
              <a:t> Chen, </a:t>
            </a:r>
            <a:r>
              <a:rPr lang="en-US" altLang="zh-CN" dirty="0" err="1" smtClean="0"/>
              <a:t>Lantian</a:t>
            </a:r>
            <a:r>
              <a:rPr lang="en-US" altLang="zh-CN" dirty="0" smtClean="0"/>
              <a:t> Li and Andrew Abel,</a:t>
            </a:r>
          </a:p>
          <a:p>
            <a:r>
              <a:rPr lang="en-US" altLang="zh-CN" dirty="0"/>
              <a:t>IEEE/ACM Transactions on Audio, Speech, and Language </a:t>
            </a:r>
            <a:r>
              <a:rPr lang="en-US" altLang="zh-CN" dirty="0" smtClean="0"/>
              <a:t>Processing, 2017.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764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2694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PTN (system design)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736" y="1367568"/>
            <a:ext cx="5260230" cy="4017231"/>
          </a:xfrm>
          <a:prstGeom prst="flowChartPunchedCard">
            <a:avLst/>
          </a:prstGeom>
        </p:spPr>
      </p:pic>
    </p:spTree>
    <p:extLst>
      <p:ext uri="{BB962C8B-B14F-4D97-AF65-F5344CB8AC3E}">
        <p14:creationId xmlns:p14="http://schemas.microsoft.com/office/powerpoint/2010/main" val="34369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Reminiscence to PPRLM</a:t>
            </a:r>
            <a:endParaRPr lang="zh-CN" altLang="en-US" dirty="0"/>
          </a:p>
        </p:txBody>
      </p:sp>
      <p:pic>
        <p:nvPicPr>
          <p:cNvPr id="1026" name="Picture 2" descr="“parallel phone recongizer and language model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4" y="1806257"/>
            <a:ext cx="7494906" cy="233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3200" y="4653280"/>
            <a:ext cx="625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Frame-level phone sequence model</a:t>
            </a:r>
          </a:p>
          <a:p>
            <a:r>
              <a:rPr lang="en-US" altLang="zh-CN" dirty="0" smtClean="0"/>
              <a:t>Phone posterior sequence, more rich information</a:t>
            </a:r>
          </a:p>
          <a:p>
            <a:r>
              <a:rPr lang="en-US" altLang="zh-CN" dirty="0" smtClean="0"/>
              <a:t>Better phone sequence and better LM.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8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4296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Experiments (on </a:t>
            </a:r>
            <a:r>
              <a:rPr lang="en-US" altLang="zh-CN" sz="2400" b="1" dirty="0" smtClean="0"/>
              <a:t>Babel</a:t>
            </a:r>
            <a:r>
              <a:rPr lang="en-US" altLang="zh-CN" sz="2400" dirty="0" smtClean="0"/>
              <a:t> database)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307"/>
            <a:ext cx="9144000" cy="22756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22400" y="4688116"/>
            <a:ext cx="694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Babel contains </a:t>
            </a:r>
            <a:r>
              <a:rPr lang="en-US" altLang="zh-CN" b="1" dirty="0" smtClean="0"/>
              <a:t>seven</a:t>
            </a:r>
            <a:r>
              <a:rPr lang="en-US" altLang="zh-CN" dirty="0" smtClean="0"/>
              <a:t> languages:</a:t>
            </a:r>
          </a:p>
          <a:p>
            <a:r>
              <a:rPr lang="en-US" altLang="zh-CN" dirty="0" smtClean="0"/>
              <a:t>Assamese, Bengali, Cantonese, Georgian, Pashto, Tagalog and Turkish.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26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4296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Experiments (on </a:t>
            </a:r>
            <a:r>
              <a:rPr lang="en-US" altLang="zh-CN" sz="2400" b="1" dirty="0" smtClean="0"/>
              <a:t>Babel</a:t>
            </a:r>
            <a:r>
              <a:rPr lang="en-US" altLang="zh-CN" sz="2400" dirty="0" smtClean="0"/>
              <a:t> database)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307"/>
            <a:ext cx="9144000" cy="22756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22400" y="4688116"/>
            <a:ext cx="694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Babel contains </a:t>
            </a:r>
            <a:r>
              <a:rPr lang="en-US" altLang="zh-CN" b="1" dirty="0" smtClean="0"/>
              <a:t>seven</a:t>
            </a:r>
            <a:r>
              <a:rPr lang="en-US" altLang="zh-CN" dirty="0" smtClean="0"/>
              <a:t> languages:</a:t>
            </a:r>
          </a:p>
          <a:p>
            <a:r>
              <a:rPr lang="en-US" altLang="zh-CN" dirty="0" smtClean="0"/>
              <a:t>Assamese, Bengali, Cantonese, Georgian, Pashto, Tagalog and Turkish.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6850" y="3413760"/>
            <a:ext cx="8611870" cy="294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6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4862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Experiments (on </a:t>
            </a:r>
            <a:r>
              <a:rPr lang="en-US" altLang="zh-CN" sz="2400" b="1" dirty="0" smtClean="0"/>
              <a:t>AP16-OLR </a:t>
            </a:r>
            <a:r>
              <a:rPr lang="en-US" altLang="zh-CN" sz="2400" dirty="0" smtClean="0"/>
              <a:t>database)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1558976"/>
            <a:ext cx="8859520" cy="259992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16850" y="4799876"/>
            <a:ext cx="756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AP16-OLR contains </a:t>
            </a:r>
            <a:r>
              <a:rPr lang="en-US" altLang="zh-CN" b="1" dirty="0" smtClean="0"/>
              <a:t>seven</a:t>
            </a:r>
            <a:r>
              <a:rPr lang="en-US" altLang="zh-CN" dirty="0" smtClean="0"/>
              <a:t> languages:</a:t>
            </a:r>
          </a:p>
          <a:p>
            <a:r>
              <a:rPr lang="en-US" altLang="zh-CN" dirty="0" smtClean="0"/>
              <a:t>Mandarin</a:t>
            </a:r>
            <a:r>
              <a:rPr lang="en-US" altLang="zh-CN" dirty="0"/>
              <a:t>, Cantonese, Indonesian, Japanese, Russian, Korean and </a:t>
            </a:r>
            <a:r>
              <a:rPr lang="en-US" altLang="zh-CN" dirty="0" smtClean="0"/>
              <a:t>Vietnamese.</a:t>
            </a:r>
          </a:p>
          <a:p>
            <a:r>
              <a:rPr lang="en-US" altLang="zh-CN" dirty="0" smtClean="0">
                <a:hlinkClick r:id="rId3"/>
              </a:rPr>
              <a:t>http</a:t>
            </a:r>
            <a:r>
              <a:rPr lang="en-US" altLang="zh-CN" dirty="0">
                <a:hlinkClick r:id="rId3"/>
              </a:rPr>
              <a:t>://</a:t>
            </a:r>
            <a:r>
              <a:rPr lang="en-US" altLang="zh-CN" dirty="0" smtClean="0">
                <a:hlinkClick r:id="rId3"/>
              </a:rPr>
              <a:t>cslt.riit.tsinghua.edu.cn/mediawiki/index.php/OLR_Challenge_2016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92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4"/>
          <p:cNvSpPr>
            <a:spLocks noChangeArrowheads="1"/>
          </p:cNvSpPr>
          <p:nvPr/>
        </p:nvSpPr>
        <p:spPr bwMode="auto">
          <a:xfrm>
            <a:off x="1138378" y="474451"/>
            <a:ext cx="19210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1E8DD4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OUTLINE</a:t>
            </a:r>
          </a:p>
          <a:p>
            <a:r>
              <a:rPr lang="en-US" altLang="zh-CN" b="1" dirty="0" smtClean="0">
                <a:solidFill>
                  <a:srgbClr val="A6A6A6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&gt; &gt; &gt; &gt; &gt; </a:t>
            </a:r>
            <a:endParaRPr lang="zh-CN" altLang="en-US" b="1" dirty="0">
              <a:solidFill>
                <a:srgbClr val="A6A6A6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32"/>
          <p:cNvSpPr>
            <a:spLocks noChangeArrowheads="1"/>
          </p:cNvSpPr>
          <p:nvPr/>
        </p:nvSpPr>
        <p:spPr bwMode="auto">
          <a:xfrm>
            <a:off x="576263" y="0"/>
            <a:ext cx="179387" cy="1123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b="1" i="1">
              <a:sym typeface="Arial" panose="020B0604020202020204" pitchFamily="34" charset="0"/>
            </a:endParaRPr>
          </a:p>
        </p:txBody>
      </p:sp>
      <p:sp>
        <p:nvSpPr>
          <p:cNvPr id="20" name="矩形 33"/>
          <p:cNvSpPr>
            <a:spLocks noChangeArrowheads="1"/>
          </p:cNvSpPr>
          <p:nvPr/>
        </p:nvSpPr>
        <p:spPr bwMode="auto">
          <a:xfrm>
            <a:off x="863600" y="531813"/>
            <a:ext cx="179388" cy="592137"/>
          </a:xfrm>
          <a:prstGeom prst="rect">
            <a:avLst/>
          </a:prstGeom>
          <a:solidFill>
            <a:srgbClr val="1E8DD4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b="1" i="1"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10658" y="1848017"/>
            <a:ext cx="2220673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Introduction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024635" y="1911460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905182" y="2619527"/>
            <a:ext cx="2742802" cy="46166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Phonetic feature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019159" y="2682970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905182" y="3391037"/>
            <a:ext cx="2791149" cy="46166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Phone-aware LID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019159" y="3454480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3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05182" y="4162547"/>
            <a:ext cx="2225609" cy="46166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Experiments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88149" y="4231379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4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05182" y="4934057"/>
            <a:ext cx="2151551" cy="46166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Conclusions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988149" y="5002889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5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05737" y="3213785"/>
            <a:ext cx="1167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dirty="0" smtClean="0">
                <a:solidFill>
                  <a:srgbClr val="FF0000"/>
                </a:solidFill>
              </a:rPr>
              <a:t>extended</a:t>
            </a:r>
            <a:endParaRPr lang="en-US" altLang="zh-CN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4862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Experiments (on </a:t>
            </a:r>
            <a:r>
              <a:rPr lang="en-US" altLang="zh-CN" sz="2400" b="1" dirty="0" smtClean="0"/>
              <a:t>AP16-OLR </a:t>
            </a:r>
            <a:r>
              <a:rPr lang="en-US" altLang="zh-CN" sz="2400" dirty="0" smtClean="0"/>
              <a:t>database)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1558976"/>
            <a:ext cx="8859520" cy="259992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16850" y="4799876"/>
            <a:ext cx="756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AP16-OLR contains </a:t>
            </a:r>
            <a:r>
              <a:rPr lang="en-US" altLang="zh-CN" b="1" dirty="0" smtClean="0"/>
              <a:t>seven</a:t>
            </a:r>
            <a:r>
              <a:rPr lang="en-US" altLang="zh-CN" dirty="0" smtClean="0"/>
              <a:t> languages:</a:t>
            </a:r>
          </a:p>
          <a:p>
            <a:r>
              <a:rPr lang="en-US" altLang="zh-CN" dirty="0" smtClean="0"/>
              <a:t>Mandarin</a:t>
            </a:r>
            <a:r>
              <a:rPr lang="en-US" altLang="zh-CN" dirty="0"/>
              <a:t>, Cantonese, Indonesian, Japanese, Russian, Korean and </a:t>
            </a:r>
            <a:r>
              <a:rPr lang="en-US" altLang="zh-CN" dirty="0" smtClean="0"/>
              <a:t>Vietnamese.</a:t>
            </a:r>
          </a:p>
          <a:p>
            <a:r>
              <a:rPr lang="en-US" altLang="zh-CN" dirty="0" smtClean="0">
                <a:hlinkClick r:id="rId3"/>
              </a:rPr>
              <a:t>http</a:t>
            </a:r>
            <a:r>
              <a:rPr lang="en-US" altLang="zh-CN" dirty="0">
                <a:hlinkClick r:id="rId3"/>
              </a:rPr>
              <a:t>://</a:t>
            </a:r>
            <a:r>
              <a:rPr lang="en-US" altLang="zh-CN" dirty="0" smtClean="0">
                <a:hlinkClick r:id="rId3"/>
              </a:rPr>
              <a:t>cslt.riit.tsinghua.edu.cn/mediawiki/index.php/OLR_Challenge_2016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96850" y="3789680"/>
            <a:ext cx="8611870" cy="294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2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503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Experiments (Noise robustness of </a:t>
            </a:r>
            <a:r>
              <a:rPr lang="en-US" altLang="zh-CN" sz="2400" dirty="0" smtClean="0">
                <a:solidFill>
                  <a:srgbClr val="FF0000"/>
                </a:solidFill>
              </a:rPr>
              <a:t>PTN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70" y="1296000"/>
            <a:ext cx="6927180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Conclusions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916850" y="1617071"/>
            <a:ext cx="72471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/>
              <a:t>Phonetic feature </a:t>
            </a:r>
            <a:r>
              <a:rPr lang="en-US" altLang="zh-CN" sz="2400" dirty="0"/>
              <a:t>is more informative than raw acoustic feature for discriminating between languages</a:t>
            </a:r>
            <a:r>
              <a:rPr lang="en-US" altLang="zh-CN" sz="2400" dirty="0" smtClean="0"/>
              <a:t>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Phone-aware</a:t>
            </a:r>
            <a:r>
              <a:rPr lang="en-US" altLang="zh-CN" sz="2400" dirty="0" smtClean="0"/>
              <a:t> and phonetic neural model (</a:t>
            </a:r>
            <a:r>
              <a:rPr lang="en-US" altLang="zh-CN" sz="2400" b="1" dirty="0" smtClean="0"/>
              <a:t>PTN</a:t>
            </a:r>
            <a:r>
              <a:rPr lang="en-US" altLang="zh-CN" sz="2400" dirty="0"/>
              <a:t>) are proposed </a:t>
            </a:r>
            <a:r>
              <a:rPr lang="en-US" altLang="zh-CN" sz="2400" dirty="0" smtClean="0"/>
              <a:t>based on phonetic feature for LID.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PTN</a:t>
            </a:r>
            <a:r>
              <a:rPr lang="en-US" altLang="zh-CN" sz="2400" dirty="0" smtClean="0"/>
              <a:t> performs better than the phone-aware LID, even better than 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-vector based system on short speech.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/>
              <a:t>Future work will improve the performance of the neural LID approach on long </a:t>
            </a:r>
            <a:r>
              <a:rPr lang="en-US" altLang="zh-CN" sz="2400" dirty="0" smtClean="0"/>
              <a:t>sentences.</a:t>
            </a:r>
          </a:p>
        </p:txBody>
      </p:sp>
    </p:spTree>
    <p:extLst>
      <p:ext uri="{BB962C8B-B14F-4D97-AF65-F5344CB8AC3E}">
        <p14:creationId xmlns:p14="http://schemas.microsoft.com/office/powerpoint/2010/main" val="29074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30" y="5064382"/>
            <a:ext cx="432854" cy="475530"/>
          </a:xfrm>
          <a:prstGeom prst="rect">
            <a:avLst/>
          </a:prstGeom>
          <a:solidFill>
            <a:srgbClr val="1E8DD4"/>
          </a:solidFill>
        </p:spPr>
      </p:pic>
      <p:sp>
        <p:nvSpPr>
          <p:cNvPr id="4" name="文本框 3"/>
          <p:cNvSpPr txBox="1"/>
          <p:nvPr/>
        </p:nvSpPr>
        <p:spPr>
          <a:xfrm>
            <a:off x="5300489" y="5009760"/>
            <a:ext cx="2293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Thanks a lot.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194" y="2229009"/>
            <a:ext cx="1531150" cy="11163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963" y="2133216"/>
            <a:ext cx="1448908" cy="12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8" y="1338619"/>
            <a:ext cx="6692313" cy="5214201"/>
          </a:xfrm>
          <a:prstGeom prst="rect">
            <a:avLst/>
          </a:prstGeom>
        </p:spPr>
      </p:pic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Introduction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9893" y="889792"/>
            <a:ext cx="9542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300" dirty="0" smtClean="0">
                <a:solidFill>
                  <a:prstClr val="black"/>
                </a:solidFill>
              </a:rPr>
              <a:t>Many language families and languages in the world, take </a:t>
            </a:r>
            <a:r>
              <a:rPr lang="en-US" altLang="zh-CN" sz="2300" b="1" dirty="0" smtClean="0">
                <a:solidFill>
                  <a:srgbClr val="FF0000"/>
                </a:solidFill>
              </a:rPr>
              <a:t>Asia</a:t>
            </a:r>
            <a:r>
              <a:rPr lang="en-US" altLang="zh-CN" sz="2300" dirty="0" smtClean="0">
                <a:solidFill>
                  <a:srgbClr val="FF0000"/>
                </a:solidFill>
              </a:rPr>
              <a:t> </a:t>
            </a:r>
            <a:r>
              <a:rPr lang="en-US" altLang="zh-CN" sz="2300" dirty="0">
                <a:solidFill>
                  <a:prstClr val="black"/>
                </a:solidFill>
              </a:rPr>
              <a:t>for </a:t>
            </a:r>
            <a:r>
              <a:rPr lang="en-US" altLang="zh-CN" sz="2300" dirty="0" smtClean="0">
                <a:solidFill>
                  <a:prstClr val="black"/>
                </a:solidFill>
              </a:rPr>
              <a:t>example.</a:t>
            </a:r>
            <a:endParaRPr lang="zh-CN" altLang="en-US" sz="2300" dirty="0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29082" y="6476914"/>
            <a:ext cx="1789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wikipedia.org</a:t>
            </a:r>
            <a:endParaRPr lang="zh-CN" alt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Introduction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8"/>
          <a:stretch/>
        </p:blipFill>
        <p:spPr>
          <a:xfrm>
            <a:off x="9260512" y="2707368"/>
            <a:ext cx="3623818" cy="19750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6850" y="714940"/>
            <a:ext cx="903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Take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EU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/>
              <a:t>for example, more than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2</a:t>
            </a:r>
            <a:r>
              <a:rPr lang="en-US" altLang="zh-CN" sz="2400" dirty="0" smtClean="0"/>
              <a:t> languages are spoken in most areas.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7093829" y="6459534"/>
            <a:ext cx="2166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altLang="zh-CN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jakubmarian.com</a:t>
            </a:r>
            <a:endParaRPr lang="zh-CN" alt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5"/>
          <a:stretch/>
        </p:blipFill>
        <p:spPr>
          <a:xfrm>
            <a:off x="1704946" y="1532142"/>
            <a:ext cx="5711840" cy="47522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325505" y="4682453"/>
            <a:ext cx="1558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reddit.com</a:t>
            </a:r>
            <a:endParaRPr lang="zh-CN" alt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50" y="881462"/>
            <a:ext cx="6934200" cy="5200650"/>
          </a:xfrm>
          <a:prstGeom prst="rect">
            <a:avLst/>
          </a:prstGeom>
        </p:spPr>
      </p:pic>
      <p:sp>
        <p:nvSpPr>
          <p:cNvPr id="13" name="直接连接符 12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0540" y="186335"/>
            <a:ext cx="4902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Introduction</a:t>
            </a:r>
            <a:r>
              <a:rPr lang="zh-CN" altLang="en-US" sz="2400" dirty="0"/>
              <a:t> </a:t>
            </a:r>
            <a:r>
              <a:rPr lang="en-US" altLang="zh-CN" sz="2400" dirty="0"/>
              <a:t>(Language identification</a:t>
            </a:r>
            <a:r>
              <a:rPr lang="en-US" altLang="zh-CN" sz="2400" dirty="0" smtClean="0"/>
              <a:t>)</a:t>
            </a:r>
            <a:endParaRPr lang="en-US" alt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0" y="983203"/>
            <a:ext cx="9573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00" b="1" dirty="0" smtClean="0">
                <a:solidFill>
                  <a:srgbClr val="FF0000"/>
                </a:solidFill>
              </a:rPr>
              <a:t>ASR</a:t>
            </a:r>
            <a:r>
              <a:rPr lang="en-US" altLang="zh-CN" sz="2300" dirty="0" smtClean="0">
                <a:solidFill>
                  <a:srgbClr val="FF0000"/>
                </a:solidFill>
              </a:rPr>
              <a:t> </a:t>
            </a:r>
            <a:r>
              <a:rPr lang="en-US" altLang="zh-CN" sz="2300" dirty="0" smtClean="0"/>
              <a:t>systems need to know which language they hear before they can work.</a:t>
            </a:r>
            <a:endParaRPr lang="zh-CN" altLang="en-US" sz="2300" dirty="0"/>
          </a:p>
        </p:txBody>
      </p:sp>
    </p:spTree>
    <p:extLst>
      <p:ext uri="{BB962C8B-B14F-4D97-AF65-F5344CB8AC3E}">
        <p14:creationId xmlns:p14="http://schemas.microsoft.com/office/powerpoint/2010/main" val="12895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0540" y="186335"/>
            <a:ext cx="461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Introduction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(</a:t>
            </a:r>
            <a:r>
              <a:rPr lang="en-US" altLang="zh-CN" sz="2400" dirty="0"/>
              <a:t>LID based on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2400" dirty="0" smtClean="0">
                <a:solidFill>
                  <a:srgbClr val="FF0000"/>
                </a:solidFill>
              </a:rPr>
              <a:t>-vector</a:t>
            </a:r>
            <a:r>
              <a:rPr lang="en-US" altLang="zh-CN" sz="2400" dirty="0" smtClean="0"/>
              <a:t>)</a:t>
            </a:r>
            <a:endParaRPr lang="en-US" altLang="zh-CN" sz="2400" dirty="0"/>
          </a:p>
        </p:txBody>
      </p:sp>
      <p:sp>
        <p:nvSpPr>
          <p:cNvPr id="59" name="文本框 58"/>
          <p:cNvSpPr txBox="1"/>
          <p:nvPr/>
        </p:nvSpPr>
        <p:spPr>
          <a:xfrm>
            <a:off x="419224" y="2897124"/>
            <a:ext cx="1413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/>
              <a:t>MFCC</a:t>
            </a:r>
          </a:p>
          <a:p>
            <a:pPr algn="ctr"/>
            <a:r>
              <a:rPr lang="en-US" altLang="zh-CN" sz="2800" b="1" dirty="0" smtClean="0"/>
              <a:t>features</a:t>
            </a:r>
            <a:endParaRPr lang="zh-CN" altLang="en-US" sz="2800" b="1" dirty="0"/>
          </a:p>
        </p:txBody>
      </p:sp>
      <p:sp>
        <p:nvSpPr>
          <p:cNvPr id="50" name="矩形 49"/>
          <p:cNvSpPr/>
          <p:nvPr/>
        </p:nvSpPr>
        <p:spPr>
          <a:xfrm>
            <a:off x="2294072" y="2178836"/>
            <a:ext cx="2018848" cy="564366"/>
          </a:xfrm>
          <a:prstGeom prst="rect">
            <a:avLst/>
          </a:prstGeom>
          <a:solidFill>
            <a:srgbClr val="D5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Universal 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background model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61" name="直接箭头连接符 60"/>
          <p:cNvCxnSpPr>
            <a:stCxn id="50" idx="2"/>
            <a:endCxn id="63" idx="0"/>
          </p:cNvCxnSpPr>
          <p:nvPr/>
        </p:nvCxnSpPr>
        <p:spPr>
          <a:xfrm flipH="1">
            <a:off x="3303124" y="2743202"/>
            <a:ext cx="372" cy="1059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2453640" y="3802221"/>
            <a:ext cx="1698968" cy="578794"/>
          </a:xfrm>
          <a:prstGeom prst="rect">
            <a:avLst/>
          </a:prstGeom>
          <a:solidFill>
            <a:srgbClr val="D5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Total variability 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space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1024" name="直接箭头连接符 1023"/>
          <p:cNvCxnSpPr>
            <a:stCxn id="63" idx="3"/>
            <a:endCxn id="71" idx="1"/>
          </p:cNvCxnSpPr>
          <p:nvPr/>
        </p:nvCxnSpPr>
        <p:spPr>
          <a:xfrm>
            <a:off x="4152608" y="4091618"/>
            <a:ext cx="3994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4552059" y="3802221"/>
            <a:ext cx="1175171" cy="578794"/>
          </a:xfrm>
          <a:prstGeom prst="rect">
            <a:avLst/>
          </a:prstGeom>
          <a:solidFill>
            <a:srgbClr val="D5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solidFill>
                  <a:schemeClr val="tx1"/>
                </a:solidFill>
              </a:rPr>
              <a:t>i</a:t>
            </a:r>
            <a:r>
              <a:rPr lang="en-US" altLang="zh-CN" b="1" dirty="0" smtClean="0">
                <a:solidFill>
                  <a:schemeClr val="tx1"/>
                </a:solidFill>
              </a:rPr>
              <a:t>-vector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extraction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87" name="直接箭头连接符 86"/>
          <p:cNvCxnSpPr>
            <a:stCxn id="71" idx="3"/>
            <a:endCxn id="88" idx="1"/>
          </p:cNvCxnSpPr>
          <p:nvPr/>
        </p:nvCxnSpPr>
        <p:spPr>
          <a:xfrm>
            <a:off x="5727230" y="4091618"/>
            <a:ext cx="3994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6126681" y="3802221"/>
            <a:ext cx="1685419" cy="578794"/>
          </a:xfrm>
          <a:prstGeom prst="rect">
            <a:avLst/>
          </a:prstGeom>
          <a:solidFill>
            <a:srgbClr val="D5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Back-end models (LDA, PLDA, …)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cxnSp>
        <p:nvCxnSpPr>
          <p:cNvPr id="110" name="直接箭头连接符 109"/>
          <p:cNvCxnSpPr/>
          <p:nvPr/>
        </p:nvCxnSpPr>
        <p:spPr>
          <a:xfrm>
            <a:off x="1870370" y="3695216"/>
            <a:ext cx="583270" cy="396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/>
          <p:nvPr/>
        </p:nvCxnSpPr>
        <p:spPr>
          <a:xfrm flipV="1">
            <a:off x="1718186" y="2461020"/>
            <a:ext cx="557885" cy="461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/>
          <p:cNvSpPr txBox="1"/>
          <p:nvPr/>
        </p:nvSpPr>
        <p:spPr>
          <a:xfrm>
            <a:off x="6172056" y="2092129"/>
            <a:ext cx="1594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/>
              <a:t>Language</a:t>
            </a:r>
          </a:p>
          <a:p>
            <a:pPr algn="ctr"/>
            <a:r>
              <a:rPr lang="en-US" altLang="zh-CN" sz="2800" b="1" dirty="0" smtClean="0"/>
              <a:t>labels</a:t>
            </a:r>
            <a:endParaRPr lang="zh-CN" altLang="en-US" sz="2800" b="1" dirty="0"/>
          </a:p>
        </p:txBody>
      </p:sp>
      <p:cxnSp>
        <p:nvCxnSpPr>
          <p:cNvPr id="115" name="直接箭头连接符 114"/>
          <p:cNvCxnSpPr>
            <a:stCxn id="88" idx="0"/>
            <a:endCxn id="114" idx="2"/>
          </p:cNvCxnSpPr>
          <p:nvPr/>
        </p:nvCxnSpPr>
        <p:spPr>
          <a:xfrm flipH="1" flipV="1">
            <a:off x="6969390" y="3046236"/>
            <a:ext cx="1" cy="755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0540" y="186335"/>
            <a:ext cx="4251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Introduction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(LID based on </a:t>
            </a:r>
            <a:r>
              <a:rPr lang="en-US" altLang="zh-CN" sz="2400" dirty="0" smtClean="0">
                <a:solidFill>
                  <a:srgbClr val="FF0000"/>
                </a:solidFill>
              </a:rPr>
              <a:t>DNN</a:t>
            </a:r>
            <a:r>
              <a:rPr lang="en-US" altLang="zh-CN" sz="2400" dirty="0" smtClean="0"/>
              <a:t>)</a:t>
            </a:r>
            <a:endParaRPr lang="en-US" altLang="zh-CN" sz="2400" dirty="0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80" y="1861733"/>
            <a:ext cx="4937372" cy="328420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10540" y="3026779"/>
            <a:ext cx="1413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/>
              <a:t>Fbank</a:t>
            </a:r>
          </a:p>
          <a:p>
            <a:pPr algn="ctr"/>
            <a:r>
              <a:rPr lang="en-US" altLang="zh-CN" sz="2800" b="1" dirty="0" smtClean="0"/>
              <a:t>features</a:t>
            </a:r>
            <a:endParaRPr lang="zh-CN" altLang="en-US" sz="2800" b="1" dirty="0"/>
          </a:p>
        </p:txBody>
      </p:sp>
      <p:sp>
        <p:nvSpPr>
          <p:cNvPr id="51" name="文本框 50"/>
          <p:cNvSpPr txBox="1"/>
          <p:nvPr/>
        </p:nvSpPr>
        <p:spPr>
          <a:xfrm>
            <a:off x="6844352" y="3026779"/>
            <a:ext cx="1594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/>
              <a:t>Language</a:t>
            </a:r>
          </a:p>
          <a:p>
            <a:pPr algn="ctr"/>
            <a:r>
              <a:rPr lang="en-US" altLang="zh-CN" sz="2800" b="1" dirty="0" smtClean="0"/>
              <a:t>labels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50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接连接符 12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0540" y="186335"/>
            <a:ext cx="4138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Introduction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(Acoustic features)</a:t>
            </a:r>
            <a:endParaRPr lang="en-US" altLang="zh-CN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428386" y="1730659"/>
            <a:ext cx="8440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MFCC </a:t>
            </a:r>
            <a:r>
              <a:rPr lang="en-US" altLang="zh-CN" sz="2400" dirty="0" smtClean="0"/>
              <a:t>and</a:t>
            </a:r>
            <a:r>
              <a:rPr lang="en-US" altLang="zh-CN" sz="2400" b="1" dirty="0" smtClean="0"/>
              <a:t> Fbank </a:t>
            </a:r>
            <a:r>
              <a:rPr lang="en-US" altLang="zh-CN" sz="2400" dirty="0" smtClean="0"/>
              <a:t>features are both acoustic features.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Acoustic features involve </a:t>
            </a:r>
            <a:r>
              <a:rPr lang="en-US" altLang="zh-CN" sz="2400" b="1" dirty="0"/>
              <a:t>no </a:t>
            </a:r>
            <a:r>
              <a:rPr lang="en-US" altLang="zh-CN" sz="2400" b="1" dirty="0" smtClean="0"/>
              <a:t>explicit phonetic information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  </a:t>
            </a:r>
            <a:r>
              <a:rPr lang="en-US" altLang="zh-CN" sz="2400" dirty="0" smtClean="0"/>
              <a:t>which is important for LID system.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Could we design features involving much phonetic information?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06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226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Phonetic feature</a:t>
            </a:r>
            <a:endParaRPr lang="zh-CN" altLang="en-US" sz="2400" dirty="0"/>
          </a:p>
        </p:txBody>
      </p:sp>
      <p:sp>
        <p:nvSpPr>
          <p:cNvPr id="4" name="圆角矩形 3"/>
          <p:cNvSpPr/>
          <p:nvPr/>
        </p:nvSpPr>
        <p:spPr>
          <a:xfrm>
            <a:off x="2603187" y="1840407"/>
            <a:ext cx="3330253" cy="1796063"/>
          </a:xfrm>
          <a:prstGeom prst="roundRect">
            <a:avLst/>
          </a:prstGeom>
          <a:solidFill>
            <a:srgbClr val="D5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Phonetic </a:t>
            </a:r>
          </a:p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DNN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1418" y="4074217"/>
            <a:ext cx="277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Fbank features</a:t>
            </a:r>
            <a:endParaRPr lang="zh-CN" altLang="en-US" sz="2800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4252024" y="1402660"/>
            <a:ext cx="0" cy="437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4221544" y="3636470"/>
            <a:ext cx="0" cy="437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876370" y="879440"/>
            <a:ext cx="275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Phonetic features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209040" y="4909088"/>
            <a:ext cx="6644639" cy="1569660"/>
          </a:xfrm>
          <a:prstGeom prst="rect">
            <a:avLst/>
          </a:prstGeom>
          <a:noFill/>
          <a:ln>
            <a:solidFill>
              <a:srgbClr val="1E8DD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Phonetic DNN</a:t>
            </a:r>
          </a:p>
          <a:p>
            <a:r>
              <a:rPr lang="en-US" altLang="zh-CN" sz="2400" dirty="0" smtClean="0"/>
              <a:t>     the acoustic model of an ASR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Phonetic features</a:t>
            </a:r>
          </a:p>
          <a:p>
            <a:r>
              <a:rPr lang="en-US" altLang="zh-CN" sz="2400" dirty="0" smtClean="0"/>
              <a:t>     the output of last hidden layer in phonetic model.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58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3519</TotalTime>
  <Words>618</Words>
  <Application>Microsoft Office PowerPoint</Application>
  <PresentationFormat>全屏显示(4:3)</PresentationFormat>
  <Paragraphs>119</Paragraphs>
  <Slides>23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Phone-aware Neural Language Identification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Reminiscence to PPRLM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VMF-SNE: Embedding for Spherical Data</dc:title>
  <dc:creator>cslt</dc:creator>
  <cp:lastModifiedBy>wangd</cp:lastModifiedBy>
  <cp:revision>138</cp:revision>
  <dcterms:created xsi:type="dcterms:W3CDTF">2016-03-16T14:24:20Z</dcterms:created>
  <dcterms:modified xsi:type="dcterms:W3CDTF">2017-11-01T00:47:51Z</dcterms:modified>
</cp:coreProperties>
</file>