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96" y="9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0BE4A-5805-424B-B8DC-79F7332DED1F}" type="datetimeFigureOut">
              <a:rPr lang="zh-CN" altLang="en-US" smtClean="0"/>
              <a:t>2014/10/22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14C50-9B1B-4868-9C7A-6F0EB8A80F8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66191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0BE4A-5805-424B-B8DC-79F7332DED1F}" type="datetimeFigureOut">
              <a:rPr lang="zh-CN" altLang="en-US" smtClean="0"/>
              <a:t>2014/10/22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14C50-9B1B-4868-9C7A-6F0EB8A80F8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922294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0BE4A-5805-424B-B8DC-79F7332DED1F}" type="datetimeFigureOut">
              <a:rPr lang="zh-CN" altLang="en-US" smtClean="0"/>
              <a:t>2014/10/22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14C50-9B1B-4868-9C7A-6F0EB8A80F8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89788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0BE4A-5805-424B-B8DC-79F7332DED1F}" type="datetimeFigureOut">
              <a:rPr lang="zh-CN" altLang="en-US" smtClean="0"/>
              <a:t>2014/10/22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14C50-9B1B-4868-9C7A-6F0EB8A80F8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31102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0BE4A-5805-424B-B8DC-79F7332DED1F}" type="datetimeFigureOut">
              <a:rPr lang="zh-CN" altLang="en-US" smtClean="0"/>
              <a:t>2014/10/22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14C50-9B1B-4868-9C7A-6F0EB8A80F8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51510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0BE4A-5805-424B-B8DC-79F7332DED1F}" type="datetimeFigureOut">
              <a:rPr lang="zh-CN" altLang="en-US" smtClean="0"/>
              <a:t>2014/10/22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14C50-9B1B-4868-9C7A-6F0EB8A80F8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685564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0BE4A-5805-424B-B8DC-79F7332DED1F}" type="datetimeFigureOut">
              <a:rPr lang="zh-CN" altLang="en-US" smtClean="0"/>
              <a:t>2014/10/22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14C50-9B1B-4868-9C7A-6F0EB8A80F8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83030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0BE4A-5805-424B-B8DC-79F7332DED1F}" type="datetimeFigureOut">
              <a:rPr lang="zh-CN" altLang="en-US" smtClean="0"/>
              <a:t>2014/10/22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14C50-9B1B-4868-9C7A-6F0EB8A80F8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32877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0BE4A-5805-424B-B8DC-79F7332DED1F}" type="datetimeFigureOut">
              <a:rPr lang="zh-CN" altLang="en-US" smtClean="0"/>
              <a:t>2014/10/22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14C50-9B1B-4868-9C7A-6F0EB8A80F8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5328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0BE4A-5805-424B-B8DC-79F7332DED1F}" type="datetimeFigureOut">
              <a:rPr lang="zh-CN" altLang="en-US" smtClean="0"/>
              <a:t>2014/10/22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14C50-9B1B-4868-9C7A-6F0EB8A80F8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1872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0BE4A-5805-424B-B8DC-79F7332DED1F}" type="datetimeFigureOut">
              <a:rPr lang="zh-CN" altLang="en-US" smtClean="0"/>
              <a:t>2014/10/22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14C50-9B1B-4868-9C7A-6F0EB8A80F8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77661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20BE4A-5805-424B-B8DC-79F7332DED1F}" type="datetimeFigureOut">
              <a:rPr lang="zh-CN" altLang="en-US" smtClean="0"/>
              <a:t>2014/10/22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A14C50-9B1B-4868-9C7A-6F0EB8A80F8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96375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smtClean="0"/>
              <a:t>Why LSTM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dirty="0"/>
              <a:t>张东旭</a:t>
            </a:r>
          </a:p>
        </p:txBody>
      </p:sp>
    </p:spTree>
    <p:extLst>
      <p:ext uri="{BB962C8B-B14F-4D97-AF65-F5344CB8AC3E}">
        <p14:creationId xmlns:p14="http://schemas.microsoft.com/office/powerpoint/2010/main" val="327670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4504" y="3158910"/>
            <a:ext cx="2352675" cy="257175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08759" y="0"/>
            <a:ext cx="10515600" cy="1325563"/>
          </a:xfrm>
        </p:spPr>
        <p:txBody>
          <a:bodyPr/>
          <a:lstStyle/>
          <a:p>
            <a:r>
              <a:rPr lang="en-US" altLang="zh-CN" dirty="0" smtClean="0"/>
              <a:t>RNN</a:t>
            </a:r>
            <a:endParaRPr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内容占位符 2"/>
              <p:cNvSpPr>
                <a:spLocks noGrp="1"/>
              </p:cNvSpPr>
              <p:nvPr>
                <p:ph idx="1"/>
              </p:nvPr>
            </p:nvSpPr>
            <p:spPr>
              <a:xfrm>
                <a:off x="201881" y="1825625"/>
                <a:ext cx="11768445" cy="4351338"/>
              </a:xfrm>
            </p:spPr>
            <p:txBody>
              <a:bodyPr>
                <a:normAutofit fontScale="85000" lnSpcReduction="20000"/>
              </a:bodyPr>
              <a:lstStyle/>
              <a:p>
                <a14:m>
                  <m:oMath xmlns:m="http://schemas.openxmlformats.org/officeDocument/2006/math"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altLang="zh-CN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𝑊𝑠</m:t>
                    </m:r>
                    <m:d>
                      <m:dPr>
                        <m:ctrlPr>
                          <a:rPr lang="en-US" altLang="zh-CN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e>
                    </m:d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))</m:t>
                    </m:r>
                  </m:oMath>
                </a14:m>
                <a:endParaRPr lang="en-US" altLang="zh-CN" dirty="0" smtClean="0"/>
              </a:p>
              <a:p>
                <a:pPr marL="0" indent="0">
                  <a:buNone/>
                </a:pPr>
                <a:r>
                  <a:rPr lang="en-US" altLang="zh-CN" dirty="0"/>
                  <a:t>	</a:t>
                </a:r>
                <a:r>
                  <a:rPr lang="en-US" altLang="zh-CN" dirty="0" smtClean="0"/>
                  <a:t>f()--Nonlinearity function; s(t) hidden state(one </a:t>
                </a:r>
                <a:r>
                  <a:rPr lang="en-US" altLang="zh-CN" dirty="0" err="1" smtClean="0"/>
                  <a:t>dimemsion</a:t>
                </a:r>
                <a:r>
                  <a:rPr lang="en-US" altLang="zh-CN" dirty="0" smtClean="0"/>
                  <a:t>);</a:t>
                </a:r>
              </a:p>
              <a:p>
                <a:pPr marL="0" indent="0">
                  <a:buNone/>
                </a:pPr>
                <a:r>
                  <a:rPr lang="en-US" altLang="zh-CN" dirty="0"/>
                  <a:t>	</a:t>
                </a:r>
                <a:r>
                  <a:rPr lang="en-US" altLang="zh-CN" dirty="0" smtClean="0"/>
                  <a:t>				 x(t) input(one dimension)</a:t>
                </a:r>
              </a:p>
              <a:p>
                <a:pPr marL="0" indent="0">
                  <a:buNone/>
                </a:pPr>
                <a:endParaRPr lang="en-US" altLang="zh-CN" dirty="0" smtClean="0"/>
              </a:p>
              <a:p>
                <a:pPr marL="0" indent="0">
                  <a:buNone/>
                </a:pPr>
                <a:r>
                  <a:rPr lang="en-US" altLang="zh-CN" dirty="0" smtClean="0"/>
                  <a:t>If W&gt;1/f’(0), then there will be two attractors where </a:t>
                </a:r>
                <a14:m>
                  <m:oMath xmlns:m="http://schemas.openxmlformats.org/officeDocument/2006/math"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altLang="zh-CN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𝑤𝑠</m:t>
                        </m:r>
                      </m:e>
                    </m:d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altLang="zh-CN" dirty="0" smtClean="0"/>
                  <a:t> (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zh-CN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s</m:t>
                    </m:r>
                    <m:r>
                      <a:rPr lang="en-US" altLang="zh-CN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altLang="zh-CN" dirty="0" smtClean="0"/>
                  <a:t>)</a:t>
                </a:r>
              </a:p>
              <a:p>
                <a:pPr marL="0" indent="0">
                  <a:buNone/>
                </a:pPr>
                <a:r>
                  <a:rPr lang="en-US" altLang="zh-CN" dirty="0" smtClean="0"/>
                  <a:t> </a:t>
                </a:r>
              </a:p>
              <a:p>
                <a:pPr marL="0" indent="0">
                  <a:buNone/>
                </a:pPr>
                <a:r>
                  <a:rPr lang="en-US" altLang="zh-CN" dirty="0" smtClean="0"/>
                  <a:t>Store is accomplished by keeping a large input x.</a:t>
                </a:r>
              </a:p>
              <a:p>
                <a:pPr marL="0" indent="0">
                  <a:buNone/>
                </a:pPr>
                <a:endParaRPr lang="en-US" altLang="zh-CN" dirty="0"/>
              </a:p>
              <a:p>
                <a:pPr marL="0" indent="0">
                  <a:buNone/>
                </a:pPr>
                <a:r>
                  <a:rPr lang="en-US" altLang="zh-CN" dirty="0" smtClean="0"/>
                  <a:t>Larger w, more robustness against noise.</a:t>
                </a:r>
              </a:p>
              <a:p>
                <a:pPr marL="0" indent="0">
                  <a:buNone/>
                </a:pPr>
                <a:r>
                  <a:rPr lang="en-US" altLang="zh-CN" dirty="0"/>
                  <a:t>	</a:t>
                </a:r>
                <a:endParaRPr lang="en-US" altLang="zh-CN" dirty="0" smtClean="0"/>
              </a:p>
              <a:p>
                <a:pPr marL="0" indent="0">
                  <a:buNone/>
                </a:pPr>
                <a:r>
                  <a:rPr lang="en-US" altLang="zh-CN" dirty="0"/>
                  <a:t>	</a:t>
                </a:r>
                <a:endParaRPr lang="en-US" altLang="zh-CN" dirty="0" smtClean="0"/>
              </a:p>
              <a:p>
                <a:pPr marL="0" indent="0">
                  <a:buNone/>
                </a:pPr>
                <a:endParaRPr lang="zh-CN" altLang="en-US" dirty="0"/>
              </a:p>
            </p:txBody>
          </p:sp>
        </mc:Choice>
        <mc:Fallback xmlns="">
          <p:sp>
            <p:nvSpPr>
              <p:cNvPr id="3" name="内容占位符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01881" y="1825625"/>
                <a:ext cx="11768445" cy="4351338"/>
              </a:xfrm>
              <a:blipFill rotWithShape="0">
                <a:blip r:embed="rId3"/>
                <a:stretch>
                  <a:fillRect l="-777" t="-154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63634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98813" y="0"/>
            <a:ext cx="10515600" cy="1325563"/>
          </a:xfrm>
        </p:spPr>
        <p:txBody>
          <a:bodyPr/>
          <a:lstStyle/>
          <a:p>
            <a:r>
              <a:rPr lang="en-US" altLang="zh-CN" dirty="0" smtClean="0"/>
              <a:t>BPTT</a:t>
            </a:r>
            <a:endParaRPr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内容占位符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altLang="zh-CN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𝑊𝑓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𝑊𝑓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𝑊𝑓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𝑊𝑠</m:t>
                    </m:r>
                    <m:d>
                      <m:dPr>
                        <m:ctrlPr>
                          <a:rPr lang="en-US" altLang="zh-CN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−3</m:t>
                        </m:r>
                      </m:e>
                    </m:d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−3))+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−2))+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−1))+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))</m:t>
                    </m:r>
                  </m:oMath>
                </a14:m>
                <a:endParaRPr lang="en-US" altLang="zh-CN" dirty="0" smtClean="0"/>
              </a:p>
              <a:p>
                <a:endParaRPr lang="en-US" altLang="zh-CN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zh-CN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i="1" smtClean="0">
                              <a:latin typeface="Cambria Math" panose="02040503050406030204" pitchFamily="18" charset="0"/>
                            </a:rPr>
                            <m:t>𝜕</m:t>
                          </m:r>
                          <m:sSub>
                            <m:sSubPr>
                              <m:ctrlPr>
                                <a:rPr lang="en-US" altLang="zh-CN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CN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altLang="zh-CN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num>
                        <m:den>
                          <m:r>
                            <a:rPr lang="en-US" altLang="zh-CN" i="1" smtClean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a:rPr lang="en-US" altLang="zh-CN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altLang="zh-CN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altLang="zh-CN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altLang="zh-CN" b="0" i="1" smtClean="0">
                              <a:latin typeface="Cambria Math" panose="02040503050406030204" pitchFamily="18" charset="0"/>
                            </a:rPr>
                            <m:t>−3)</m:t>
                          </m:r>
                        </m:den>
                      </m:f>
                      <m:r>
                        <a:rPr lang="en-US" altLang="zh-CN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b="0" i="1" smtClean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a:rPr lang="en-US" altLang="zh-CN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num>
                        <m:den>
                          <m:r>
                            <a:rPr lang="en-US" altLang="zh-CN" b="0" i="1" smtClean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a:rPr lang="en-US" altLang="zh-CN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  <m:r>
                            <a:rPr lang="en-US" altLang="zh-CN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altLang="zh-CN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altLang="zh-CN" b="0" i="1" smtClean="0">
                              <a:latin typeface="Cambria Math" panose="02040503050406030204" pitchFamily="18" charset="0"/>
                            </a:rPr>
                            <m:t>−1)</m:t>
                          </m:r>
                        </m:den>
                      </m:f>
                      <m:f>
                        <m:fPr>
                          <m:ctrlPr>
                            <a:rPr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b="0" i="1" smtClean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a:rPr lang="en-US" altLang="zh-CN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  <m:r>
                            <a:rPr lang="en-US" altLang="zh-CN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altLang="zh-CN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altLang="zh-CN" b="0" i="1" smtClean="0">
                              <a:latin typeface="Cambria Math" panose="02040503050406030204" pitchFamily="18" charset="0"/>
                            </a:rPr>
                            <m:t>−1)</m:t>
                          </m:r>
                        </m:num>
                        <m:den>
                          <m:r>
                            <a:rPr lang="en-US" altLang="zh-CN" b="0" i="1" smtClean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a:rPr lang="en-US" altLang="zh-CN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  <m:r>
                            <a:rPr lang="en-US" altLang="zh-CN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altLang="zh-CN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altLang="zh-CN" b="0" i="1" smtClean="0">
                              <a:latin typeface="Cambria Math" panose="02040503050406030204" pitchFamily="18" charset="0"/>
                            </a:rPr>
                            <m:t>−2)</m:t>
                          </m:r>
                        </m:den>
                      </m:f>
                      <m:f>
                        <m:fPr>
                          <m:ctrlPr>
                            <a:rPr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b="0" i="1" smtClean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a:rPr lang="en-US" altLang="zh-CN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  <m:r>
                            <a:rPr lang="en-US" altLang="zh-CN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altLang="zh-CN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altLang="zh-CN" b="0" i="1" smtClean="0">
                              <a:latin typeface="Cambria Math" panose="02040503050406030204" pitchFamily="18" charset="0"/>
                            </a:rPr>
                            <m:t>−2)</m:t>
                          </m:r>
                        </m:num>
                        <m:den>
                          <m:r>
                            <a:rPr lang="en-US" altLang="zh-CN" b="0" i="1" smtClean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a:rPr lang="en-US" altLang="zh-CN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altLang="zh-CN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altLang="zh-CN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altLang="zh-CN" b="0" i="1" smtClean="0">
                              <a:latin typeface="Cambria Math" panose="02040503050406030204" pitchFamily="18" charset="0"/>
                            </a:rPr>
                            <m:t>−3)</m:t>
                          </m:r>
                        </m:den>
                      </m:f>
                    </m:oMath>
                  </m:oMathPara>
                </a14:m>
                <a:endParaRPr lang="en-US" altLang="zh-CN" dirty="0" smtClean="0"/>
              </a:p>
              <a:p>
                <a:pPr marL="0" indent="0">
                  <a:buNone/>
                </a:pPr>
                <a:endParaRPr lang="en-US" altLang="zh-CN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zh-CN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i="1" smtClean="0">
                              <a:latin typeface="Cambria Math" panose="02040503050406030204" pitchFamily="18" charset="0"/>
                            </a:rPr>
                            <m:t>𝜕</m:t>
                          </m:r>
                          <m:sSub>
                            <m:sSubPr>
                              <m:ctrlPr>
                                <a:rPr lang="en-US" altLang="zh-CN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CN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altLang="zh-CN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num>
                        <m:den>
                          <m:r>
                            <a:rPr lang="en-US" altLang="zh-CN" i="1" smtClean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a:rPr lang="en-US" altLang="zh-CN" b="0" i="1" smtClean="0">
                              <a:latin typeface="Cambria Math" panose="02040503050406030204" pitchFamily="18" charset="0"/>
                            </a:rPr>
                            <m:t>𝑊</m:t>
                          </m:r>
                        </m:den>
                      </m:f>
                      <m:r>
                        <a:rPr lang="en-US" altLang="zh-CN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altLang="zh-CN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altLang="zh-CN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altLang="zh-CN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  <m:e>
                          <m:f>
                            <m:fPr>
                              <m:ctrlPr>
                                <a:rPr lang="en-US" altLang="zh-CN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zh-CN" b="0" i="1" smtClean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a:rPr lang="en-US" altLang="zh-CN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num>
                            <m:den>
                              <m:r>
                                <a:rPr lang="en-US" altLang="zh-CN" b="0" i="1" smtClean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a:rPr lang="en-US" altLang="zh-CN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  <m:r>
                                <a:rPr lang="en-US" altLang="zh-CN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altLang="zh-CN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altLang="zh-CN" b="0" i="1" smtClean="0">
                                  <a:latin typeface="Cambria Math" panose="02040503050406030204" pitchFamily="18" charset="0"/>
                                </a:rPr>
                                <m:t>−1)</m:t>
                              </m:r>
                            </m:den>
                          </m:f>
                          <m:f>
                            <m:fPr>
                              <m:ctrlPr>
                                <a:rPr lang="en-US" altLang="zh-CN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zh-CN" b="0" i="1" smtClean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a:rPr lang="en-US" altLang="zh-CN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  <m:r>
                                <a:rPr lang="en-US" altLang="zh-CN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altLang="zh-CN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altLang="zh-CN" b="0" i="1" smtClean="0">
                                  <a:latin typeface="Cambria Math" panose="02040503050406030204" pitchFamily="18" charset="0"/>
                                </a:rPr>
                                <m:t>−1)</m:t>
                              </m:r>
                            </m:num>
                            <m:den>
                              <m:r>
                                <a:rPr lang="en-US" altLang="zh-CN" b="0" i="1" smtClean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a:rPr lang="en-US" altLang="zh-CN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  <m:r>
                                <a:rPr lang="en-US" altLang="zh-CN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altLang="zh-CN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altLang="zh-CN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altLang="zh-CN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altLang="zh-CN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den>
                          </m:f>
                          <m:f>
                            <m:fPr>
                              <m:ctrlPr>
                                <a:rPr lang="en-US" altLang="zh-CN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zh-CN" b="0" i="1" smtClean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a:rPr lang="en-US" altLang="zh-CN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  <m:r>
                                <a:rPr lang="en-US" altLang="zh-CN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altLang="zh-CN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altLang="zh-CN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altLang="zh-CN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altLang="zh-CN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num>
                            <m:den>
                              <m:r>
                                <a:rPr lang="en-US" altLang="zh-CN" b="0" i="1" smtClean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a:rPr lang="en-US" altLang="zh-CN" b="0" i="1" smtClean="0">
                                  <a:latin typeface="Cambria Math" panose="02040503050406030204" pitchFamily="18" charset="0"/>
                                </a:rPr>
                                <m:t>𝑊</m:t>
                              </m:r>
                            </m:den>
                          </m:f>
                        </m:e>
                      </m:nary>
                    </m:oMath>
                  </m:oMathPara>
                </a14:m>
                <a:endParaRPr lang="zh-CN" altLang="en-US" dirty="0"/>
              </a:p>
            </p:txBody>
          </p:sp>
        </mc:Choice>
        <mc:Fallback xmlns="">
          <p:sp>
            <p:nvSpPr>
              <p:cNvPr id="3" name="内容占位符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82675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15686" y="0"/>
            <a:ext cx="10515600" cy="1325563"/>
          </a:xfrm>
        </p:spPr>
        <p:txBody>
          <a:bodyPr/>
          <a:lstStyle/>
          <a:p>
            <a:r>
              <a:rPr lang="en-US" altLang="zh-CN" dirty="0" smtClean="0"/>
              <a:t>LSTM</a:t>
            </a:r>
            <a:endParaRPr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内容占位符 2"/>
              <p:cNvSpPr>
                <a:spLocks noGrp="1"/>
              </p:cNvSpPr>
              <p:nvPr>
                <p:ph idx="1"/>
              </p:nvPr>
            </p:nvSpPr>
            <p:spPr>
              <a:xfrm>
                <a:off x="403761" y="1128156"/>
                <a:ext cx="10617530" cy="4835051"/>
              </a:xfrm>
            </p:spPr>
            <p:txBody>
              <a:bodyPr/>
              <a:lstStyle/>
              <a:p>
                <a:r>
                  <a:rPr lang="en-US" altLang="zh-CN" dirty="0" smtClean="0"/>
                  <a:t>The LSTM algorithm overcomes this problem by </a:t>
                </a:r>
                <a:r>
                  <a:rPr lang="en-US" altLang="zh-CN" dirty="0" err="1" smtClean="0"/>
                  <a:t>enforceing</a:t>
                </a:r>
                <a:r>
                  <a:rPr lang="en-US" altLang="zh-CN" dirty="0" smtClean="0"/>
                  <a:t> non-decaying error flow “back into time”. (CECs, constant error carrousels)</a:t>
                </a:r>
              </a:p>
              <a:p>
                <a:pPr marL="0" indent="0">
                  <a:buNone/>
                </a:pPr>
                <a:endParaRPr lang="en-US" altLang="zh-CN" dirty="0" smtClean="0"/>
              </a:p>
              <a:p>
                <a:pPr marL="0" indent="0">
                  <a:buNone/>
                </a:pPr>
                <a:endParaRPr lang="en-US" altLang="zh-CN" b="0" i="1" dirty="0" smtClean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n-US" altLang="zh-CN" b="0" i="1" dirty="0" smtClean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zh-CN" b="0" i="1" smtClean="0">
                          <a:latin typeface="Cambria Math" panose="02040503050406030204" pitchFamily="18" charset="0"/>
                        </a:rPr>
                        <m:t>𝑠</m:t>
                      </m:r>
                      <m:d>
                        <m:dPr>
                          <m:ctrlPr>
                            <a:rPr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altLang="zh-CN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CN" b="0" i="1" smtClean="0">
                          <a:latin typeface="Cambria Math" panose="02040503050406030204" pitchFamily="18" charset="0"/>
                        </a:rPr>
                        <m:t>𝑠</m:t>
                      </m:r>
                      <m:d>
                        <m:dPr>
                          <m:ctrlPr>
                            <a:rPr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altLang="zh-CN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a:rPr lang="en-US" altLang="zh-CN" b="0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CN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US" altLang="zh-CN" b="0" i="1" smtClean="0">
                              <a:latin typeface="Cambria Math" panose="02040503050406030204" pitchFamily="18" charset="0"/>
                            </a:rPr>
                            <m:t>𝑖𝑛</m:t>
                          </m:r>
                        </m:sup>
                      </m:sSup>
                      <m:r>
                        <a:rPr lang="en-US" altLang="zh-CN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altLang="zh-CN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altLang="zh-CN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altLang="zh-CN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altLang="zh-CN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zh-CN" altLang="en-US" dirty="0"/>
              </a:p>
            </p:txBody>
          </p:sp>
        </mc:Choice>
        <mc:Fallback xmlns="">
          <p:sp>
            <p:nvSpPr>
              <p:cNvPr id="3" name="内容占位符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03761" y="1128156"/>
                <a:ext cx="10617530" cy="4835051"/>
              </a:xfrm>
              <a:blipFill rotWithShape="0">
                <a:blip r:embed="rId2"/>
                <a:stretch>
                  <a:fillRect l="-1033" t="-2018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图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3890" y="2076450"/>
            <a:ext cx="6238875" cy="478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2627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2400" dirty="0"/>
              <a:t>Gers F. Long short-term memory in recurrent neural networks[J]. Lausanne, EPFL, 2001, 2366</a:t>
            </a:r>
            <a:r>
              <a:rPr lang="en-US" altLang="zh-CN" sz="2400" dirty="0" smtClean="0"/>
              <a:t>.</a:t>
            </a:r>
          </a:p>
          <a:p>
            <a:r>
              <a:rPr lang="en-US" altLang="zh-CN" sz="2400" dirty="0" err="1"/>
              <a:t>Bengio</a:t>
            </a:r>
            <a:r>
              <a:rPr lang="en-US" altLang="zh-CN" sz="2400" dirty="0"/>
              <a:t> Y, </a:t>
            </a:r>
            <a:r>
              <a:rPr lang="en-US" altLang="zh-CN" sz="2400" dirty="0" err="1"/>
              <a:t>Simard</a:t>
            </a:r>
            <a:r>
              <a:rPr lang="en-US" altLang="zh-CN" sz="2400" dirty="0"/>
              <a:t> P, </a:t>
            </a:r>
            <a:r>
              <a:rPr lang="en-US" altLang="zh-CN" sz="2400" dirty="0" err="1"/>
              <a:t>Frasconi</a:t>
            </a:r>
            <a:r>
              <a:rPr lang="en-US" altLang="zh-CN" sz="2400" dirty="0"/>
              <a:t> P. Learning long-term dependencies with gradient descent is difficult[J]. Neural Networks, IEEE Transactions on, 1994, 5(2): 157-166</a:t>
            </a:r>
            <a:r>
              <a:rPr lang="en-US" altLang="zh-CN" sz="2400" dirty="0" smtClean="0"/>
              <a:t>.</a:t>
            </a:r>
          </a:p>
          <a:p>
            <a:endParaRPr lang="en-US" altLang="zh-CN" sz="2400" dirty="0"/>
          </a:p>
          <a:p>
            <a:endParaRPr lang="en-US" altLang="zh-CN" sz="2400" dirty="0" smtClean="0"/>
          </a:p>
          <a:p>
            <a:endParaRPr lang="en-US" altLang="zh-CN" sz="2400" dirty="0"/>
          </a:p>
          <a:p>
            <a:endParaRPr lang="en-US" altLang="zh-CN" sz="2400" dirty="0" smtClean="0"/>
          </a:p>
          <a:p>
            <a:pPr marL="3657600" lvl="8" indent="0">
              <a:buNone/>
            </a:pPr>
            <a:r>
              <a:rPr lang="en-US" altLang="zh-CN" sz="2400" dirty="0" smtClean="0"/>
              <a:t>				THANK YOU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360194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84</Words>
  <Application>Microsoft Office PowerPoint</Application>
  <PresentationFormat>宽屏</PresentationFormat>
  <Paragraphs>33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1" baseType="lpstr">
      <vt:lpstr>宋体</vt:lpstr>
      <vt:lpstr>Arial</vt:lpstr>
      <vt:lpstr>Calibri</vt:lpstr>
      <vt:lpstr>Calibri Light</vt:lpstr>
      <vt:lpstr>Cambria Math</vt:lpstr>
      <vt:lpstr>Office 主题</vt:lpstr>
      <vt:lpstr>Why LSTM</vt:lpstr>
      <vt:lpstr>RNN</vt:lpstr>
      <vt:lpstr>BPTT</vt:lpstr>
      <vt:lpstr>LSTM</vt:lpstr>
      <vt:lpstr>PowerPoint 演示文稿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Why LSTM</dc:title>
  <dc:creator>litteBear</dc:creator>
  <cp:lastModifiedBy>litteBear</cp:lastModifiedBy>
  <cp:revision>10</cp:revision>
  <dcterms:created xsi:type="dcterms:W3CDTF">2014-10-22T01:16:13Z</dcterms:created>
  <dcterms:modified xsi:type="dcterms:W3CDTF">2014-10-22T03:41:18Z</dcterms:modified>
</cp:coreProperties>
</file>