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1201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07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1139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0971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53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734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065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0892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1077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79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2003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41F84-92AE-446F-91DF-BAA8EFA10968}" type="datetimeFigureOut">
              <a:rPr lang="zh-CN" altLang="en-US" smtClean="0"/>
              <a:t>2016/9/20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83E92-E341-4BB4-A3E0-7C1811EB75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845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语音识别中的数据采集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王东</a:t>
            </a:r>
            <a:endParaRPr lang="en-US" altLang="zh-CN" dirty="0" smtClean="0"/>
          </a:p>
          <a:p>
            <a:r>
              <a:rPr lang="zh-CN" altLang="en-US" dirty="0" smtClean="0"/>
              <a:t>清华大学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1914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如何做好标音检查？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理解数据的使用目的和原理，努力学习评估错误的严重程度，给以灵活对待。避免教条化。</a:t>
            </a:r>
            <a:endParaRPr lang="en-US" altLang="zh-CN" dirty="0" smtClean="0"/>
          </a:p>
          <a:p>
            <a:r>
              <a:rPr lang="zh-CN" altLang="en-US" dirty="0" smtClean="0"/>
              <a:t>理解不同标注任务的不同要求，快速适应。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94357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为什么要采集数据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模型训练需要数据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数据为模型参数优化提供基础 </a:t>
            </a:r>
            <a:endParaRPr lang="en-US" altLang="zh-CN" dirty="0" smtClean="0"/>
          </a:p>
          <a:p>
            <a:r>
              <a:rPr lang="zh-CN" altLang="en-US" dirty="0" smtClean="0"/>
              <a:t>模型选择需要数据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数据为模型结构选择提供支持</a:t>
            </a:r>
            <a:endParaRPr lang="en-US" altLang="zh-CN" dirty="0" smtClean="0"/>
          </a:p>
          <a:p>
            <a:r>
              <a:rPr lang="zh-CN" altLang="en-US" dirty="0" smtClean="0"/>
              <a:t>模型验证需要数据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数据为测试模型性能提供依据</a:t>
            </a:r>
            <a:endParaRPr lang="en-US" altLang="zh-CN" dirty="0" smtClean="0"/>
          </a:p>
          <a:p>
            <a:r>
              <a:rPr lang="zh-CN" altLang="en-US" smtClean="0"/>
              <a:t>我的第一份与语音相关的工作是标音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75800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数据是如何用在系统中的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92696"/>
          </a:xfrm>
        </p:spPr>
        <p:txBody>
          <a:bodyPr/>
          <a:lstStyle/>
          <a:p>
            <a:r>
              <a:rPr lang="zh-CN" altLang="en-US" dirty="0" smtClean="0"/>
              <a:t>建立一个模型，数据用来对模型进行优化。</a:t>
            </a:r>
            <a:endParaRPr lang="zh-CN" altLang="en-US" dirty="0"/>
          </a:p>
        </p:txBody>
      </p:sp>
      <p:sp>
        <p:nvSpPr>
          <p:cNvPr id="4" name="云形 3"/>
          <p:cNvSpPr/>
          <p:nvPr/>
        </p:nvSpPr>
        <p:spPr>
          <a:xfrm>
            <a:off x="2974120" y="2852936"/>
            <a:ext cx="1728192" cy="792088"/>
          </a:xfrm>
          <a:prstGeom prst="cloud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rgbClr val="002060"/>
                </a:solidFill>
              </a:rPr>
              <a:t>模型</a:t>
            </a:r>
            <a:endParaRPr lang="zh-CN" altLang="en-US" dirty="0">
              <a:solidFill>
                <a:srgbClr val="002060"/>
              </a:solidFill>
            </a:endParaRPr>
          </a:p>
        </p:txBody>
      </p:sp>
      <p:sp>
        <p:nvSpPr>
          <p:cNvPr id="5" name="流程图: 多文档 4"/>
          <p:cNvSpPr/>
          <p:nvPr/>
        </p:nvSpPr>
        <p:spPr>
          <a:xfrm>
            <a:off x="3160432" y="4923166"/>
            <a:ext cx="1512168" cy="900100"/>
          </a:xfrm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训练数据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6876256" y="2708920"/>
            <a:ext cx="576064" cy="266429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分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类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结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果</a:t>
            </a:r>
            <a:endParaRPr lang="zh-CN" altLang="en-US" dirty="0"/>
          </a:p>
        </p:txBody>
      </p:sp>
      <p:cxnSp>
        <p:nvCxnSpPr>
          <p:cNvPr id="8" name="直接箭头连接符 7"/>
          <p:cNvCxnSpPr/>
          <p:nvPr/>
        </p:nvCxnSpPr>
        <p:spPr>
          <a:xfrm>
            <a:off x="4932040" y="3248980"/>
            <a:ext cx="1944216" cy="396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4860032" y="3447002"/>
            <a:ext cx="2016224" cy="106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4702312" y="3447002"/>
            <a:ext cx="2173944" cy="1782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流程图: 预定义过程 13"/>
          <p:cNvSpPr/>
          <p:nvPr/>
        </p:nvSpPr>
        <p:spPr>
          <a:xfrm>
            <a:off x="395536" y="2924944"/>
            <a:ext cx="1512168" cy="648072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测试数据</a:t>
            </a:r>
            <a:endParaRPr lang="zh-CN" altLang="en-US" dirty="0"/>
          </a:p>
        </p:txBody>
      </p:sp>
      <p:cxnSp>
        <p:nvCxnSpPr>
          <p:cNvPr id="16" name="直接箭头连接符 15"/>
          <p:cNvCxnSpPr/>
          <p:nvPr/>
        </p:nvCxnSpPr>
        <p:spPr>
          <a:xfrm>
            <a:off x="2051720" y="324898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上箭头 18"/>
          <p:cNvSpPr/>
          <p:nvPr/>
        </p:nvSpPr>
        <p:spPr>
          <a:xfrm>
            <a:off x="3599892" y="3789040"/>
            <a:ext cx="504056" cy="9001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箭头连接符 20"/>
          <p:cNvCxnSpPr/>
          <p:nvPr/>
        </p:nvCxnSpPr>
        <p:spPr>
          <a:xfrm>
            <a:off x="1331640" y="4041068"/>
            <a:ext cx="1440160" cy="1098122"/>
          </a:xfrm>
          <a:prstGeom prst="straightConnector1">
            <a:avLst/>
          </a:prstGeom>
          <a:ln w="38100"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83568" y="46891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独立同分布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603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数据的分类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从用途上：训练数据、开发数据、测试数据</a:t>
            </a:r>
            <a:endParaRPr lang="en-US" altLang="zh-CN" dirty="0" smtClean="0"/>
          </a:p>
          <a:p>
            <a:r>
              <a:rPr lang="zh-CN" altLang="en-US" dirty="0" smtClean="0"/>
              <a:t>从形式上：语音数据、文本数据</a:t>
            </a:r>
            <a:endParaRPr lang="en-US" altLang="zh-CN" dirty="0" smtClean="0"/>
          </a:p>
          <a:p>
            <a:r>
              <a:rPr lang="zh-CN" altLang="en-US" dirty="0" smtClean="0"/>
              <a:t>从任务上：语音识别数据、说话人识别数据、说话人分离数据、语音合成数据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3745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什么是好的数据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不同的用途、任务、形式决定了数据好坏的标准很不相同</a:t>
            </a:r>
            <a:endParaRPr lang="en-US" altLang="zh-CN" dirty="0" smtClean="0"/>
          </a:p>
          <a:p>
            <a:r>
              <a:rPr lang="zh-CN" altLang="en-US" dirty="0" smtClean="0"/>
              <a:t>用途上：训练数据的精度要求要小于测试数据</a:t>
            </a:r>
            <a:endParaRPr lang="en-US" altLang="zh-CN" dirty="0" smtClean="0"/>
          </a:p>
          <a:p>
            <a:r>
              <a:rPr lang="zh-CN" altLang="en-US" dirty="0" smtClean="0"/>
              <a:t>形式上：语音数据标注需要关注发音的准确性，文本数据需要关注语言使用的正确性</a:t>
            </a:r>
            <a:endParaRPr lang="en-US" altLang="zh-CN" dirty="0" smtClean="0"/>
          </a:p>
          <a:p>
            <a:r>
              <a:rPr lang="zh-CN" altLang="en-US" dirty="0" smtClean="0"/>
              <a:t>从任务上：语音识别数据所需要的精度要远小于语音合成所需要的精度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9256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语音数据库选择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 </a:t>
            </a:r>
            <a:r>
              <a:rPr lang="zh-CN" altLang="en-US" dirty="0" smtClean="0"/>
              <a:t>代表性：语音数据库和实际应用环境中的数据越匹配越好 </a:t>
            </a:r>
            <a:r>
              <a:rPr lang="en-US" altLang="zh-CN" dirty="0" smtClean="0"/>
              <a:t>(</a:t>
            </a:r>
            <a:r>
              <a:rPr lang="zh-CN" altLang="en-US" dirty="0" smtClean="0"/>
              <a:t>广西电信听不清的声音标吗？）</a:t>
            </a:r>
            <a:endParaRPr lang="en-US" altLang="zh-CN" dirty="0" smtClean="0"/>
          </a:p>
          <a:p>
            <a:r>
              <a:rPr lang="zh-CN" altLang="en-US" dirty="0" smtClean="0"/>
              <a:t>覆盖性：语音数据库需要覆盖尽可能多的“变异”：</a:t>
            </a:r>
            <a:r>
              <a:rPr lang="zh-CN" altLang="en-US" b="1" dirty="0" smtClean="0">
                <a:solidFill>
                  <a:srgbClr val="FF0000"/>
                </a:solidFill>
              </a:rPr>
              <a:t>采样信道、口音、说话内容</a:t>
            </a:r>
            <a:r>
              <a:rPr lang="zh-CN" altLang="en-US" dirty="0" smtClean="0"/>
              <a:t>、男女、语气、应用场景</a:t>
            </a:r>
            <a:r>
              <a:rPr lang="en-US" altLang="zh-CN" dirty="0" smtClean="0"/>
              <a:t>…</a:t>
            </a:r>
            <a:r>
              <a:rPr lang="zh-CN" altLang="en-US" dirty="0" smtClean="0"/>
              <a:t>　</a:t>
            </a:r>
            <a:endParaRPr lang="en-US" altLang="zh-CN" dirty="0" smtClean="0"/>
          </a:p>
          <a:p>
            <a:r>
              <a:rPr lang="zh-CN" altLang="en-US" dirty="0" smtClean="0"/>
              <a:t>有效性：数据与效果符合边际效用法则，越多的数据越好，但增加越不明显（光大银行的数据标吗？）</a:t>
            </a:r>
            <a:endParaRPr lang="en-US" altLang="zh-CN" dirty="0" smtClean="0"/>
          </a:p>
          <a:p>
            <a:r>
              <a:rPr lang="zh-CN" altLang="en-US" dirty="0" smtClean="0"/>
              <a:t>互补性：选择那些和现有数据库有足够差异的数据。做</a:t>
            </a:r>
            <a:r>
              <a:rPr lang="en-US" altLang="zh-CN" dirty="0" smtClean="0"/>
              <a:t>pre-testing? 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01043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语音数据的标注原则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训世数据标注基本原则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：“希望识别出什么就标注什么”</a:t>
            </a:r>
            <a:endParaRPr lang="en-US" altLang="zh-CN" dirty="0" smtClean="0"/>
          </a:p>
          <a:p>
            <a:r>
              <a:rPr lang="zh-CN" altLang="en-US" dirty="0" smtClean="0"/>
              <a:t>依此原则：截顶的是否标注？发音不全的是否标注？带口音</a:t>
            </a:r>
            <a:r>
              <a:rPr lang="en-US" altLang="zh-CN" dirty="0" smtClean="0"/>
              <a:t>(</a:t>
            </a:r>
            <a:r>
              <a:rPr lang="zh-CN" altLang="en-US" dirty="0" smtClean="0"/>
              <a:t>打开</a:t>
            </a:r>
            <a:r>
              <a:rPr lang="en-US" altLang="zh-CN" dirty="0" smtClean="0"/>
              <a:t>chuang^3 </a:t>
            </a:r>
            <a:r>
              <a:rPr lang="en-US" altLang="zh-CN" dirty="0" err="1" smtClean="0"/>
              <a:t>hu</a:t>
            </a:r>
            <a:r>
              <a:rPr lang="en-US" altLang="zh-CN" dirty="0" smtClean="0"/>
              <a:t>) </a:t>
            </a:r>
            <a:r>
              <a:rPr lang="zh-CN" altLang="en-US" dirty="0" smtClean="0"/>
              <a:t>标注成什么？发音重合的呢？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9136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语音数据的标注原则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训练数据标注的基本原则</a:t>
            </a:r>
            <a:r>
              <a:rPr lang="en-US" altLang="zh-CN" dirty="0" smtClean="0"/>
              <a:t>2: </a:t>
            </a:r>
            <a:r>
              <a:rPr lang="zh-CN" altLang="en-US" dirty="0" smtClean="0"/>
              <a:t>量大于质</a:t>
            </a:r>
            <a:endParaRPr lang="en-US" altLang="zh-CN" dirty="0" smtClean="0"/>
          </a:p>
          <a:p>
            <a:pPr marL="857250" lvl="1" indent="-457200"/>
            <a:r>
              <a:rPr lang="zh-CN" altLang="en-US" dirty="0" smtClean="0"/>
              <a:t>只要是人标注过的数据，都是好的</a:t>
            </a:r>
            <a:endParaRPr lang="en-US" altLang="zh-CN" dirty="0" smtClean="0"/>
          </a:p>
          <a:p>
            <a:pPr marL="857250" lvl="1" indent="-457200"/>
            <a:r>
              <a:rPr lang="en-US" altLang="zh-CN" dirty="0" smtClean="0"/>
              <a:t>100</a:t>
            </a:r>
            <a:r>
              <a:rPr lang="zh-CN" altLang="en-US" dirty="0" smtClean="0"/>
              <a:t>小时</a:t>
            </a:r>
            <a:r>
              <a:rPr lang="en-US" altLang="zh-CN" dirty="0" smtClean="0"/>
              <a:t>98%</a:t>
            </a:r>
            <a:r>
              <a:rPr lang="zh-CN" altLang="en-US" dirty="0" smtClean="0"/>
              <a:t>的数据不如</a:t>
            </a:r>
            <a:r>
              <a:rPr lang="en-US" altLang="zh-CN" dirty="0" smtClean="0"/>
              <a:t>200</a:t>
            </a:r>
            <a:r>
              <a:rPr lang="zh-CN" altLang="en-US" dirty="0" smtClean="0"/>
              <a:t>小时</a:t>
            </a:r>
            <a:r>
              <a:rPr lang="en-US" altLang="zh-CN" dirty="0" smtClean="0"/>
              <a:t>95%</a:t>
            </a:r>
            <a:r>
              <a:rPr lang="zh-CN" altLang="en-US" dirty="0" smtClean="0"/>
              <a:t>的数据</a:t>
            </a:r>
            <a:endParaRPr lang="en-US" altLang="zh-CN" dirty="0" smtClean="0"/>
          </a:p>
          <a:p>
            <a:pPr marL="857250" lvl="1" indent="-457200"/>
            <a:r>
              <a:rPr lang="zh-CN" altLang="en-US" dirty="0" smtClean="0"/>
              <a:t>少数错误的影响在大量数据条件下不具有影响</a:t>
            </a:r>
            <a:endParaRPr lang="en-US" altLang="zh-CN" dirty="0" smtClean="0"/>
          </a:p>
          <a:p>
            <a:pPr marL="857250" lvl="1" indent="-457200"/>
            <a:r>
              <a:rPr lang="zh-CN" altLang="en-US" dirty="0" smtClean="0"/>
              <a:t>快速积累具有代表性和广覆盖度的数据，对我们提高性能和争取时间都具有重要意义</a:t>
            </a:r>
            <a:endParaRPr lang="en-US" altLang="zh-CN" dirty="0" smtClean="0"/>
          </a:p>
          <a:p>
            <a:pPr marL="857250" lvl="1" indent="-457200"/>
            <a:r>
              <a:rPr lang="zh-CN" altLang="en-US" dirty="0" smtClean="0"/>
              <a:t>我们不是数据公司</a:t>
            </a:r>
            <a:endParaRPr lang="en-US" altLang="zh-CN" dirty="0" smtClean="0"/>
          </a:p>
          <a:p>
            <a:pPr marL="457200" indent="-457200"/>
            <a:r>
              <a:rPr lang="zh-CN" altLang="en-US" dirty="0" smtClean="0"/>
              <a:t>测试标注</a:t>
            </a:r>
            <a:r>
              <a:rPr lang="zh-CN" altLang="en-US" dirty="0"/>
              <a:t>的</a:t>
            </a:r>
            <a:r>
              <a:rPr lang="zh-CN" altLang="en-US" dirty="0" smtClean="0"/>
              <a:t>基本原则：</a:t>
            </a:r>
            <a:endParaRPr lang="en-US" altLang="zh-CN" dirty="0" smtClean="0"/>
          </a:p>
          <a:p>
            <a:pPr marL="857250" lvl="1" indent="-457200"/>
            <a:r>
              <a:rPr lang="zh-CN" altLang="en-US" dirty="0" smtClean="0"/>
              <a:t>测试数据</a:t>
            </a:r>
            <a:r>
              <a:rPr lang="zh-CN" altLang="en-US" dirty="0"/>
              <a:t>必须</a:t>
            </a:r>
            <a:r>
              <a:rPr lang="zh-CN" altLang="en-US" dirty="0" smtClean="0"/>
              <a:t>严格按发音内容标注</a:t>
            </a:r>
            <a:endParaRPr lang="en-US" altLang="zh-CN" dirty="0" smtClean="0"/>
          </a:p>
          <a:p>
            <a:pPr marL="857250" lvl="1" indent="-457200"/>
            <a:r>
              <a:rPr lang="zh-CN" altLang="en-US" dirty="0" smtClean="0"/>
              <a:t>测试数据的选择必须具有代表性 </a:t>
            </a:r>
            <a:r>
              <a:rPr lang="en-US" altLang="zh-CN" dirty="0" smtClean="0"/>
              <a:t>(</a:t>
            </a:r>
            <a:r>
              <a:rPr lang="zh-CN" altLang="en-US" dirty="0" smtClean="0"/>
              <a:t>截顶的选吗？）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0329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语音文本数据标注的基本原则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语音文本数据为我们提供如下信息：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不同于书面语的口语规则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领域相关的口语表达</a:t>
            </a:r>
            <a:endParaRPr lang="en-US" altLang="zh-CN" dirty="0" smtClean="0"/>
          </a:p>
          <a:p>
            <a:r>
              <a:rPr lang="zh-CN" altLang="en-US" dirty="0" smtClean="0"/>
              <a:t>基本原则是：“正常合理的句子即对的”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如果一个人说话被一声噪音打乱了怎么标？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如果两个人说话重合怎么标？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如果一个人说话被打断了怎么标？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要不要补齐？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6349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873</Words>
  <Application>Microsoft Office PowerPoint</Application>
  <PresentationFormat>全屏显示(4:3)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宋体</vt:lpstr>
      <vt:lpstr>Arial</vt:lpstr>
      <vt:lpstr>Calibri</vt:lpstr>
      <vt:lpstr>Office 主题​​</vt:lpstr>
      <vt:lpstr>语音识别中的数据采集</vt:lpstr>
      <vt:lpstr>为什么要采集数据</vt:lpstr>
      <vt:lpstr>数据是如何用在系统中的</vt:lpstr>
      <vt:lpstr>数据的分类</vt:lpstr>
      <vt:lpstr>什么是好的数据</vt:lpstr>
      <vt:lpstr>语音数据库选择</vt:lpstr>
      <vt:lpstr>语音数据的标注原则 </vt:lpstr>
      <vt:lpstr>语音数据的标注原则 </vt:lpstr>
      <vt:lpstr>语音文本数据标注的基本原则</vt:lpstr>
      <vt:lpstr>如何做好标音检查？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Profile for ASR</dc:title>
  <dc:creator>cslt</dc:creator>
  <cp:lastModifiedBy>wangd</cp:lastModifiedBy>
  <cp:revision>69</cp:revision>
  <dcterms:created xsi:type="dcterms:W3CDTF">2014-05-15T11:29:53Z</dcterms:created>
  <dcterms:modified xsi:type="dcterms:W3CDTF">2016-09-20T02:40:41Z</dcterms:modified>
</cp:coreProperties>
</file>