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7" r:id="rId4"/>
    <p:sldId id="258" r:id="rId5"/>
    <p:sldId id="259" r:id="rId6"/>
    <p:sldId id="268" r:id="rId7"/>
    <p:sldId id="269" r:id="rId8"/>
    <p:sldId id="271" r:id="rId9"/>
    <p:sldId id="270" r:id="rId10"/>
    <p:sldId id="260" r:id="rId11"/>
    <p:sldId id="264" r:id="rId12"/>
    <p:sldId id="263" r:id="rId13"/>
    <p:sldId id="265" r:id="rId14"/>
    <p:sldId id="266" r:id="rId15"/>
    <p:sldId id="26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 snapToGrid="0" snapToObjects="1">
      <p:cViewPr varScale="1">
        <p:scale>
          <a:sx n="104" d="100"/>
          <a:sy n="104" d="100"/>
        </p:scale>
        <p:origin x="3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8/31/16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8/31/16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8/31/16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8/31/16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8/31/16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8/31/16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40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kumimoji="1" lang="en-US" altLang="zh-CN" dirty="0" smtClean="0"/>
              <a:t>Bi-Monthly REPORT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9948672" cy="1069848"/>
          </a:xfrm>
        </p:spPr>
        <p:txBody>
          <a:bodyPr/>
          <a:lstStyle/>
          <a:p>
            <a:pPr algn="ctr"/>
            <a:r>
              <a:rPr kumimoji="1" lang="en-US" altLang="zh-CN" dirty="0" err="1" smtClean="0"/>
              <a:t>Ziwei</a:t>
            </a:r>
            <a:r>
              <a:rPr kumimoji="1" lang="en-US" altLang="zh-CN" dirty="0" smtClean="0"/>
              <a:t> Bai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24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Chatting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Model</a:t>
            </a:r>
            <a:r>
              <a:rPr kumimoji="1" lang="zh-CN" altLang="en-US" dirty="0" smtClean="0"/>
              <a:t> 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Accomplish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Paper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Neural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Responding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 </a:t>
            </a:r>
            <a:r>
              <a:rPr kumimoji="1" lang="en-US" altLang="zh-CN" dirty="0" smtClean="0"/>
              <a:t>Short-Text</a:t>
            </a:r>
            <a:endParaRPr kumimoji="1" lang="en-US" altLang="zh-CN" dirty="0"/>
          </a:p>
          <a:p>
            <a:r>
              <a:rPr kumimoji="1" lang="en-US" altLang="zh-CN" dirty="0" smtClean="0"/>
              <a:t>Read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Paper</a:t>
            </a:r>
          </a:p>
          <a:p>
            <a:pPr lvl="1"/>
            <a:r>
              <a:rPr kumimoji="1" lang="en-US" altLang="zh-CN" dirty="0" smtClean="0"/>
              <a:t>Building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End</a:t>
            </a:r>
            <a:r>
              <a:rPr kumimoji="1" lang="zh-CN" altLang="en-US" dirty="0" smtClean="0"/>
              <a:t>－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－</a:t>
            </a:r>
            <a:r>
              <a:rPr kumimoji="1" lang="en-US" altLang="zh-CN" dirty="0" smtClean="0"/>
              <a:t>End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Dialogue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System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Using Generative Hierarchical Neural Network Models</a:t>
            </a:r>
          </a:p>
        </p:txBody>
      </p:sp>
    </p:spTree>
    <p:extLst>
      <p:ext uri="{BB962C8B-B14F-4D97-AF65-F5344CB8AC3E}">
        <p14:creationId xmlns:p14="http://schemas.microsoft.com/office/powerpoint/2010/main" val="7713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Accomplish</a:t>
            </a:r>
            <a:r>
              <a:rPr kumimoji="1" lang="zh-CN" altLang="en-US" dirty="0"/>
              <a:t> </a:t>
            </a:r>
            <a:r>
              <a:rPr kumimoji="1" lang="en-US" altLang="zh-CN" dirty="0"/>
              <a:t>Paper</a:t>
            </a:r>
            <a:br>
              <a:rPr kumimoji="1" lang="en-US" altLang="zh-CN" dirty="0"/>
            </a:br>
            <a:r>
              <a:rPr kumimoji="1" lang="en-US" altLang="zh-CN" sz="4400" cap="non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Encoder-Decoder</a:t>
            </a:r>
            <a:endParaRPr kumimoji="1" lang="zh-CN" altLang="en-US" cap="non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10" y="2155760"/>
            <a:ext cx="4330875" cy="4051300"/>
          </a:xfrm>
        </p:spPr>
      </p:pic>
    </p:spTree>
    <p:extLst>
      <p:ext uri="{BB962C8B-B14F-4D97-AF65-F5344CB8AC3E}">
        <p14:creationId xmlns:p14="http://schemas.microsoft.com/office/powerpoint/2010/main" val="1873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Accomplish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Paper</a:t>
            </a:r>
            <a:br>
              <a:rPr kumimoji="1" lang="en-US" altLang="zh-CN" dirty="0" smtClean="0"/>
            </a:br>
            <a:r>
              <a:rPr kumimoji="1" lang="en-US" altLang="zh-CN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</a:t>
            </a:r>
            <a:r>
              <a:rPr kumimoji="1" lang="zh-CN" alt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scheme</a:t>
            </a:r>
            <a:endParaRPr kumimoji="1" lang="zh-CN" alt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30" y="2462170"/>
            <a:ext cx="4737100" cy="3714750"/>
          </a:xfrm>
        </p:spPr>
      </p:pic>
    </p:spTree>
    <p:extLst>
      <p:ext uri="{BB962C8B-B14F-4D97-AF65-F5344CB8AC3E}">
        <p14:creationId xmlns:p14="http://schemas.microsoft.com/office/powerpoint/2010/main" val="11634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Accomplish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Paper</a:t>
            </a:r>
            <a:r>
              <a:rPr kumimoji="1" lang="en-US" altLang="zh-CN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kumimoji="1" lang="en-US" altLang="zh-CN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kumimoji="1" lang="en-US" altLang="zh-CN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Result</a:t>
            </a:r>
            <a:endParaRPr kumimoji="1" lang="zh-CN" alt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6017741"/>
            <a:ext cx="10058400" cy="586946"/>
          </a:xfrm>
        </p:spPr>
        <p:txBody>
          <a:bodyPr>
            <a:normAutofit lnSpcReduction="10000"/>
          </a:bodyPr>
          <a:lstStyle/>
          <a:p>
            <a:r>
              <a:rPr kumimoji="1" lang="en-US" altLang="zh-CN" dirty="0"/>
              <a:t>http://</a:t>
            </a:r>
            <a:r>
              <a:rPr kumimoji="1" lang="en-US" altLang="zh-CN" dirty="0" err="1"/>
              <a:t>cslt.riit.tsinghua.edu.cn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mediawiki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index.php?title</a:t>
            </a:r>
            <a:r>
              <a:rPr kumimoji="1" lang="en-US" altLang="zh-CN" dirty="0"/>
              <a:t>=</a:t>
            </a:r>
            <a:r>
              <a:rPr kumimoji="1" lang="en-US" altLang="zh-CN" dirty="0" err="1"/>
              <a:t>Schedule&amp;action</a:t>
            </a:r>
            <a:r>
              <a:rPr kumimoji="1" lang="en-US" altLang="zh-CN" dirty="0"/>
              <a:t>=</a:t>
            </a:r>
            <a:r>
              <a:rPr kumimoji="1" lang="en-US" altLang="zh-CN" dirty="0" err="1"/>
              <a:t>edit&amp;section</a:t>
            </a:r>
            <a:r>
              <a:rPr kumimoji="1" lang="en-US" altLang="zh-CN" dirty="0"/>
              <a:t>=6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89" y="1444027"/>
            <a:ext cx="3034442" cy="44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Read paper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90" y="2120900"/>
            <a:ext cx="8284170" cy="4051300"/>
          </a:xfrm>
        </p:spPr>
      </p:pic>
    </p:spTree>
    <p:extLst>
      <p:ext uri="{BB962C8B-B14F-4D97-AF65-F5344CB8AC3E}">
        <p14:creationId xmlns:p14="http://schemas.microsoft.com/office/powerpoint/2010/main" val="14474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Kernel Method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Linear regression &amp; dual representation</a:t>
            </a:r>
          </a:p>
          <a:p>
            <a:r>
              <a:rPr kumimoji="1" lang="en-US" altLang="zh-CN" dirty="0" smtClean="0"/>
              <a:t>Kernel function</a:t>
            </a:r>
          </a:p>
          <a:p>
            <a:r>
              <a:rPr kumimoji="1" lang="en-US" altLang="zh-CN" dirty="0" smtClean="0"/>
              <a:t>The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property &amp; construction </a:t>
            </a:r>
            <a:r>
              <a:rPr kumimoji="1" lang="en-US" altLang="zh-CN" dirty="0" smtClean="0"/>
              <a:t>of kernel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54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Kernel Method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kumimoji="1" lang="en-US" altLang="zh-CN" dirty="0" smtClean="0"/>
              <a:t>Nine pages</a:t>
            </a:r>
          </a:p>
          <a:p>
            <a:pPr>
              <a:buFont typeface="Wingdings" charset="2"/>
              <a:buChar char="Ø"/>
            </a:pPr>
            <a:r>
              <a:rPr kumimoji="1" lang="en-US" altLang="zh-CN" dirty="0" smtClean="0"/>
              <a:t>References</a:t>
            </a:r>
          </a:p>
          <a:p>
            <a:pPr lvl="1">
              <a:buFont typeface="Arial" charset="0"/>
              <a:buChar char="•"/>
            </a:pPr>
            <a:r>
              <a:rPr kumimoji="1" lang="en-US" altLang="zh-CN" dirty="0" smtClean="0"/>
              <a:t>PRML</a:t>
            </a:r>
          </a:p>
          <a:p>
            <a:pPr lvl="1">
              <a:buFont typeface="Arial" charset="0"/>
              <a:buChar char="•"/>
            </a:pPr>
            <a:r>
              <a:rPr lang="en-US" altLang="zh-CN" dirty="0"/>
              <a:t>Kernel Methods for Pattern </a:t>
            </a:r>
            <a:r>
              <a:rPr lang="en-US" altLang="zh-CN" dirty="0" smtClean="0"/>
              <a:t>Analysis</a:t>
            </a:r>
            <a:endParaRPr kumimoji="1" lang="en-US" altLang="zh-CN" dirty="0"/>
          </a:p>
          <a:p>
            <a:pPr lvl="1">
              <a:buFont typeface="Arial" charset="0"/>
              <a:buChar char="•"/>
            </a:pPr>
            <a:r>
              <a:rPr kumimoji="1" lang="zh-CN" altLang="en-US" dirty="0" smtClean="0"/>
              <a:t>统计学习方法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32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Overview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Patent</a:t>
            </a:r>
          </a:p>
          <a:p>
            <a:r>
              <a:rPr kumimoji="1" lang="en-US" altLang="zh-CN" dirty="0" smtClean="0"/>
              <a:t>TTS</a:t>
            </a:r>
            <a:endParaRPr kumimoji="1" lang="en-US" altLang="zh-CN" dirty="0" smtClean="0"/>
          </a:p>
          <a:p>
            <a:r>
              <a:rPr kumimoji="1" lang="en-US" altLang="zh-CN" dirty="0" smtClean="0"/>
              <a:t>Chatting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Model</a:t>
            </a:r>
          </a:p>
          <a:p>
            <a:r>
              <a:rPr kumimoji="1" lang="en-US" altLang="zh-CN" dirty="0" smtClean="0"/>
              <a:t>ML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BOOK</a:t>
            </a:r>
            <a:r>
              <a:rPr kumimoji="1" lang="zh-CN" altLang="en-US" dirty="0" smtClean="0"/>
              <a:t> － </a:t>
            </a:r>
            <a:r>
              <a:rPr kumimoji="1" lang="en-US" altLang="zh-CN" dirty="0" smtClean="0"/>
              <a:t>Kernel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Method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21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1803" y="512822"/>
            <a:ext cx="10058400" cy="1609344"/>
          </a:xfrm>
        </p:spPr>
        <p:txBody>
          <a:bodyPr/>
          <a:lstStyle/>
          <a:p>
            <a:r>
              <a:rPr kumimoji="1" lang="en-US" altLang="zh-CN" dirty="0" smtClean="0"/>
              <a:t>Patent</a:t>
            </a:r>
            <a:endParaRPr kumimoji="1" lang="zh-CN" altLang="en-US" dirty="0"/>
          </a:p>
        </p:txBody>
      </p:sp>
      <p:grpSp>
        <p:nvGrpSpPr>
          <p:cNvPr id="4" name="画布 305"/>
          <p:cNvGrpSpPr/>
          <p:nvPr/>
        </p:nvGrpSpPr>
        <p:grpSpPr>
          <a:xfrm>
            <a:off x="2958655" y="214630"/>
            <a:ext cx="6264695" cy="6643370"/>
            <a:chOff x="0" y="0"/>
            <a:chExt cx="5271770" cy="664337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5271770" cy="6643370"/>
            </a:xfrm>
            <a:prstGeom prst="rect">
              <a:avLst/>
            </a:prstGeom>
            <a:ln w="12700"/>
          </p:spPr>
        </p:sp>
        <p:sp>
          <p:nvSpPr>
            <p:cNvPr id="6" name="矩形 5"/>
            <p:cNvSpPr/>
            <p:nvPr/>
          </p:nvSpPr>
          <p:spPr>
            <a:xfrm>
              <a:off x="1117990" y="4576773"/>
              <a:ext cx="286294" cy="71447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 kern="100">
                  <a:solidFill>
                    <a:srgbClr val="000000"/>
                  </a:solidFill>
                  <a:effectLst/>
                  <a:ea typeface="宋体"/>
                  <a:cs typeface="Times New Roman"/>
                </a:rPr>
                <a:t>h1</a:t>
              </a:r>
              <a:endParaRPr lang="zh-CN" sz="1050" kern="100">
                <a:effectLst/>
                <a:ea typeface="宋体"/>
                <a:cs typeface="Times New Roman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059427" y="5698208"/>
              <a:ext cx="362310" cy="362309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050" kern="100">
                  <a:solidFill>
                    <a:srgbClr val="000000"/>
                  </a:solidFill>
                  <a:effectLst/>
                  <a:ea typeface="宋体"/>
                  <a:cs typeface="Times New Roman"/>
                </a:rPr>
                <a:t>月</a:t>
              </a:r>
              <a:endParaRPr lang="zh-CN" sz="1050" kern="100">
                <a:effectLst/>
                <a:ea typeface="宋体"/>
                <a:cs typeface="Times New Roman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233577" y="5560185"/>
              <a:ext cx="0" cy="1380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102560" y="5396283"/>
              <a:ext cx="319177" cy="241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 kern="100">
                  <a:solidFill>
                    <a:srgbClr val="000000"/>
                  </a:solidFill>
                  <a:effectLst/>
                  <a:ea typeface="宋体"/>
                  <a:cs typeface="Times New Roman"/>
                </a:rPr>
                <a:t>x1</a:t>
              </a:r>
              <a:endParaRPr lang="zh-CN" sz="1050" kern="100">
                <a:effectLst/>
                <a:ea typeface="宋体"/>
                <a:cs typeface="Times New Roman"/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>
            <a:xfrm flipV="1">
              <a:off x="1233577" y="5291253"/>
              <a:ext cx="0" cy="1481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233577" y="4420272"/>
              <a:ext cx="0" cy="137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1102767" y="4256442"/>
              <a:ext cx="318770" cy="2081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x1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V="1">
              <a:off x="1233577" y="4151667"/>
              <a:ext cx="0" cy="1479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118534" y="3437292"/>
              <a:ext cx="285750" cy="71437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h1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V="1">
              <a:off x="1421737" y="3662375"/>
              <a:ext cx="329425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H="1">
              <a:off x="1404286" y="3878034"/>
              <a:ext cx="3468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1750527" y="4569269"/>
              <a:ext cx="285750" cy="71437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h2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692107" y="5690679"/>
              <a:ext cx="361950" cy="36195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光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866097" y="5552249"/>
              <a:ext cx="0" cy="137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1735287" y="5388419"/>
              <a:ext cx="318770" cy="241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x2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V="1">
              <a:off x="1866097" y="5283644"/>
              <a:ext cx="0" cy="1479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866097" y="4412424"/>
              <a:ext cx="0" cy="137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1735287" y="4248594"/>
              <a:ext cx="318770" cy="2076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x2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24" name="直接箭头连接符 23"/>
            <p:cNvCxnSpPr/>
            <p:nvPr/>
          </p:nvCxnSpPr>
          <p:spPr>
            <a:xfrm flipV="1">
              <a:off x="1866097" y="4143819"/>
              <a:ext cx="0" cy="1479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1751162" y="3429444"/>
              <a:ext cx="285750" cy="71437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h2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flipV="1">
              <a:off x="2054692" y="3654869"/>
              <a:ext cx="3289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flipH="1">
              <a:off x="2036912" y="3870134"/>
              <a:ext cx="34671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2382987" y="4577117"/>
              <a:ext cx="285750" cy="71437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h3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2324567" y="5698527"/>
              <a:ext cx="361950" cy="36195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洒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2498557" y="5560097"/>
              <a:ext cx="0" cy="137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2367747" y="5396267"/>
              <a:ext cx="318770" cy="241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x3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32" name="直接箭头连接符 31"/>
            <p:cNvCxnSpPr/>
            <p:nvPr/>
          </p:nvCxnSpPr>
          <p:spPr>
            <a:xfrm flipV="1">
              <a:off x="2498557" y="5291492"/>
              <a:ext cx="0" cy="1479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498557" y="4420272"/>
              <a:ext cx="0" cy="137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2367747" y="4256442"/>
              <a:ext cx="318770" cy="2076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x3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35" name="直接箭头连接符 34"/>
            <p:cNvCxnSpPr/>
            <p:nvPr/>
          </p:nvCxnSpPr>
          <p:spPr>
            <a:xfrm flipV="1">
              <a:off x="2498557" y="4151667"/>
              <a:ext cx="0" cy="1479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2383622" y="3437292"/>
              <a:ext cx="285750" cy="71437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h3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37" name="直接箭头连接符 36"/>
            <p:cNvCxnSpPr/>
            <p:nvPr/>
          </p:nvCxnSpPr>
          <p:spPr>
            <a:xfrm flipV="1">
              <a:off x="2687152" y="3662717"/>
              <a:ext cx="3289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 flipH="1">
              <a:off x="2669372" y="3877982"/>
              <a:ext cx="34671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3006821" y="4575247"/>
              <a:ext cx="285750" cy="71437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h4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2948401" y="5696657"/>
              <a:ext cx="361950" cy="36195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在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3122391" y="5558227"/>
              <a:ext cx="0" cy="137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2991581" y="5394397"/>
              <a:ext cx="318770" cy="241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x4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43" name="直接箭头连接符 42"/>
            <p:cNvCxnSpPr/>
            <p:nvPr/>
          </p:nvCxnSpPr>
          <p:spPr>
            <a:xfrm flipV="1">
              <a:off x="3122391" y="5289622"/>
              <a:ext cx="0" cy="1479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122391" y="4418402"/>
              <a:ext cx="0" cy="137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>
              <a:off x="2991581" y="4254572"/>
              <a:ext cx="318770" cy="2076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x4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46" name="直接箭头连接符 45"/>
            <p:cNvCxnSpPr/>
            <p:nvPr/>
          </p:nvCxnSpPr>
          <p:spPr>
            <a:xfrm flipV="1">
              <a:off x="3122391" y="4149797"/>
              <a:ext cx="0" cy="1479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3007456" y="3435422"/>
              <a:ext cx="285750" cy="71437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h4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48" name="直接箭头连接符 47"/>
            <p:cNvCxnSpPr/>
            <p:nvPr/>
          </p:nvCxnSpPr>
          <p:spPr>
            <a:xfrm flipV="1">
              <a:off x="3310986" y="3660847"/>
              <a:ext cx="3289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 flipH="1">
              <a:off x="3293206" y="3876112"/>
              <a:ext cx="34671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 49"/>
            <p:cNvSpPr/>
            <p:nvPr/>
          </p:nvSpPr>
          <p:spPr>
            <a:xfrm>
              <a:off x="3639281" y="4577117"/>
              <a:ext cx="285750" cy="71437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h5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580861" y="5698527"/>
              <a:ext cx="361950" cy="36195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床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3754851" y="5560097"/>
              <a:ext cx="0" cy="137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3624041" y="5396267"/>
              <a:ext cx="318770" cy="241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x5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54" name="直接箭头连接符 53"/>
            <p:cNvCxnSpPr/>
            <p:nvPr/>
          </p:nvCxnSpPr>
          <p:spPr>
            <a:xfrm flipV="1">
              <a:off x="3754851" y="5291492"/>
              <a:ext cx="0" cy="1479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3754851" y="4420272"/>
              <a:ext cx="0" cy="137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矩形 55"/>
            <p:cNvSpPr/>
            <p:nvPr/>
          </p:nvSpPr>
          <p:spPr>
            <a:xfrm>
              <a:off x="3624041" y="4256442"/>
              <a:ext cx="318770" cy="2076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x5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57" name="直接箭头连接符 56"/>
            <p:cNvCxnSpPr/>
            <p:nvPr/>
          </p:nvCxnSpPr>
          <p:spPr>
            <a:xfrm flipV="1">
              <a:off x="3754851" y="4151667"/>
              <a:ext cx="0" cy="1479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 57"/>
            <p:cNvSpPr/>
            <p:nvPr/>
          </p:nvSpPr>
          <p:spPr>
            <a:xfrm>
              <a:off x="3639916" y="3437292"/>
              <a:ext cx="285750" cy="71437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h5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59" name="直接箭头连接符 58"/>
            <p:cNvCxnSpPr/>
            <p:nvPr/>
          </p:nvCxnSpPr>
          <p:spPr>
            <a:xfrm flipV="1">
              <a:off x="3943446" y="3662717"/>
              <a:ext cx="3289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59"/>
            <p:cNvCxnSpPr/>
            <p:nvPr/>
          </p:nvCxnSpPr>
          <p:spPr>
            <a:xfrm flipH="1">
              <a:off x="3925666" y="3877982"/>
              <a:ext cx="34671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60"/>
            <p:cNvSpPr/>
            <p:nvPr/>
          </p:nvSpPr>
          <p:spPr>
            <a:xfrm>
              <a:off x="4271741" y="4577117"/>
              <a:ext cx="285750" cy="71437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h6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4213321" y="5698527"/>
              <a:ext cx="361950" cy="36195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前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4387311" y="5560097"/>
              <a:ext cx="0" cy="137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矩形 63"/>
            <p:cNvSpPr/>
            <p:nvPr/>
          </p:nvSpPr>
          <p:spPr>
            <a:xfrm>
              <a:off x="4256501" y="5396267"/>
              <a:ext cx="318770" cy="241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x6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65" name="直接箭头连接符 64"/>
            <p:cNvCxnSpPr/>
            <p:nvPr/>
          </p:nvCxnSpPr>
          <p:spPr>
            <a:xfrm flipV="1">
              <a:off x="4387311" y="5291492"/>
              <a:ext cx="0" cy="1479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4387311" y="4420272"/>
              <a:ext cx="0" cy="137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矩形 66"/>
            <p:cNvSpPr/>
            <p:nvPr/>
          </p:nvSpPr>
          <p:spPr>
            <a:xfrm>
              <a:off x="4256501" y="4256442"/>
              <a:ext cx="318770" cy="2076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x6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68" name="直接箭头连接符 67"/>
            <p:cNvCxnSpPr/>
            <p:nvPr/>
          </p:nvCxnSpPr>
          <p:spPr>
            <a:xfrm flipV="1">
              <a:off x="4387311" y="4151667"/>
              <a:ext cx="0" cy="1479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矩形 68"/>
            <p:cNvSpPr/>
            <p:nvPr/>
          </p:nvSpPr>
          <p:spPr>
            <a:xfrm>
              <a:off x="4272376" y="3437292"/>
              <a:ext cx="285750" cy="71437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h6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70" name="直接箭头连接符 69"/>
            <p:cNvCxnSpPr/>
            <p:nvPr/>
          </p:nvCxnSpPr>
          <p:spPr>
            <a:xfrm flipV="1">
              <a:off x="1233449" y="2170007"/>
              <a:ext cx="1435825" cy="12242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矩形 70"/>
                <p:cNvSpPr/>
                <p:nvPr/>
              </p:nvSpPr>
              <p:spPr>
                <a:xfrm>
                  <a:off x="1654525" y="2693827"/>
                  <a:ext cx="382382" cy="2065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sz="11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1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1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i</m:t>
                            </m:r>
                            <m:r>
                              <a:rPr lang="en-US" sz="11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zh-CN" sz="1050" kern="100">
                    <a:effectLst/>
                    <a:ea typeface="宋体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71" name="矩形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4525" y="2693827"/>
                  <a:ext cx="382382" cy="20654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直接箭头连接符 71"/>
            <p:cNvCxnSpPr/>
            <p:nvPr/>
          </p:nvCxnSpPr>
          <p:spPr>
            <a:xfrm flipV="1">
              <a:off x="1865922" y="2264898"/>
              <a:ext cx="713376" cy="11721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矩形 72"/>
                <p:cNvSpPr/>
                <p:nvPr/>
              </p:nvSpPr>
              <p:spPr>
                <a:xfrm>
                  <a:off x="1932745" y="2796975"/>
                  <a:ext cx="391591" cy="2627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sz="11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1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1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i</m:t>
                            </m:r>
                            <m:r>
                              <a:rPr lang="en-US" sz="11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zh-CN" sz="1050" kern="100">
                    <a:effectLst/>
                    <a:ea typeface="宋体"/>
                    <a:cs typeface="Times New Roman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en-US" sz="1100">
                      <a:effectLst/>
                      <a:cs typeface="宋体"/>
                    </a:rPr>
                    <a:t> </a:t>
                  </a:r>
                  <a:endParaRPr lang="zh-CN" sz="1200">
                    <a:effectLst/>
                    <a:latin typeface="宋体"/>
                    <a:cs typeface="宋体"/>
                  </a:endParaRPr>
                </a:p>
              </p:txBody>
            </p:sp>
          </mc:Choice>
          <mc:Fallback xmlns="">
            <p:sp>
              <p:nvSpPr>
                <p:cNvPr id="73" name="矩形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2745" y="2796975"/>
                  <a:ext cx="391591" cy="2627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直接箭头连接符 73"/>
            <p:cNvCxnSpPr/>
            <p:nvPr/>
          </p:nvCxnSpPr>
          <p:spPr>
            <a:xfrm flipV="1">
              <a:off x="2487748" y="2333909"/>
              <a:ext cx="140962" cy="10773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矩形 74"/>
                <p:cNvSpPr/>
                <p:nvPr/>
              </p:nvSpPr>
              <p:spPr>
                <a:xfrm>
                  <a:off x="2383256" y="2850609"/>
                  <a:ext cx="366399" cy="2596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sz="11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1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1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i</m:t>
                            </m:r>
                            <m:r>
                              <a:rPr lang="en-US" sz="11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zh-CN" sz="1050" kern="100">
                    <a:effectLst/>
                    <a:ea typeface="宋体"/>
                    <a:cs typeface="Times New Roman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en-US" sz="1200">
                      <a:effectLst/>
                      <a:cs typeface="宋体"/>
                    </a:rPr>
                    <a:t> </a:t>
                  </a:r>
                  <a:endParaRPr lang="zh-CN" sz="1200">
                    <a:effectLst/>
                    <a:latin typeface="宋体"/>
                    <a:cs typeface="宋体"/>
                  </a:endParaRPr>
                </a:p>
              </p:txBody>
            </p:sp>
          </mc:Choice>
          <mc:Fallback xmlns="">
            <p:sp>
              <p:nvSpPr>
                <p:cNvPr id="75" name="矩形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3256" y="2850609"/>
                  <a:ext cx="366399" cy="2596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直接箭头连接符 75"/>
            <p:cNvCxnSpPr/>
            <p:nvPr/>
          </p:nvCxnSpPr>
          <p:spPr>
            <a:xfrm flipH="1" flipV="1">
              <a:off x="2749834" y="2377041"/>
              <a:ext cx="303223" cy="10425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矩形 76"/>
                <p:cNvSpPr/>
                <p:nvPr/>
              </p:nvSpPr>
              <p:spPr>
                <a:xfrm>
                  <a:off x="2693719" y="2855921"/>
                  <a:ext cx="365760" cy="2540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sz="11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1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1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i</m:t>
                            </m:r>
                            <m:r>
                              <a:rPr lang="en-US" sz="11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,4</m:t>
                            </m:r>
                          </m:sub>
                        </m:sSub>
                      </m:oMath>
                    </m:oMathPara>
                  </a14:m>
                  <a:endParaRPr lang="zh-CN" sz="1050" kern="100">
                    <a:effectLst/>
                    <a:ea typeface="宋体"/>
                    <a:cs typeface="Times New Roman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en-US" sz="1200">
                      <a:effectLst/>
                      <a:cs typeface="宋体"/>
                    </a:rPr>
                    <a:t> </a:t>
                  </a:r>
                  <a:endParaRPr lang="zh-CN" sz="1200">
                    <a:effectLst/>
                    <a:latin typeface="宋体"/>
                    <a:cs typeface="宋体"/>
                  </a:endParaRPr>
                </a:p>
              </p:txBody>
            </p:sp>
          </mc:Choice>
          <mc:Fallback xmlns="">
            <p:sp>
              <p:nvSpPr>
                <p:cNvPr id="77" name="矩形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3719" y="2855921"/>
                  <a:ext cx="365760" cy="25403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直接箭头连接符 77"/>
            <p:cNvCxnSpPr/>
            <p:nvPr/>
          </p:nvCxnSpPr>
          <p:spPr>
            <a:xfrm flipH="1" flipV="1">
              <a:off x="2839680" y="2376942"/>
              <a:ext cx="914750" cy="10600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78"/>
            <p:cNvCxnSpPr/>
            <p:nvPr/>
          </p:nvCxnSpPr>
          <p:spPr>
            <a:xfrm flipH="1" flipV="1">
              <a:off x="2839575" y="2264802"/>
              <a:ext cx="1477652" cy="11539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矩形 79"/>
                <p:cNvSpPr/>
                <p:nvPr/>
              </p:nvSpPr>
              <p:spPr>
                <a:xfrm>
                  <a:off x="3024274" y="2773726"/>
                  <a:ext cx="365125" cy="1972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sz="11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1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1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i</m:t>
                            </m:r>
                            <m:r>
                              <a:rPr lang="en-US" sz="11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,5</m:t>
                            </m:r>
                          </m:sub>
                        </m:sSub>
                      </m:oMath>
                    </m:oMathPara>
                  </a14:m>
                  <a:endParaRPr lang="zh-CN" sz="1050" kern="100">
                    <a:effectLst/>
                    <a:ea typeface="宋体"/>
                    <a:cs typeface="Times New Roman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en-US" sz="1200">
                      <a:effectLst/>
                      <a:cs typeface="宋体"/>
                    </a:rPr>
                    <a:t> </a:t>
                  </a:r>
                  <a:endParaRPr lang="zh-CN" sz="1200">
                    <a:effectLst/>
                    <a:latin typeface="宋体"/>
                    <a:cs typeface="宋体"/>
                  </a:endParaRPr>
                </a:p>
              </p:txBody>
            </p:sp>
          </mc:Choice>
          <mc:Fallback xmlns="">
            <p:sp>
              <p:nvSpPr>
                <p:cNvPr id="80" name="矩形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4274" y="2773726"/>
                  <a:ext cx="365125" cy="19722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1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矩形 80"/>
                <p:cNvSpPr/>
                <p:nvPr/>
              </p:nvSpPr>
              <p:spPr>
                <a:xfrm>
                  <a:off x="3388940" y="2634185"/>
                  <a:ext cx="365125" cy="2659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sz="11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1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1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i</m:t>
                            </m:r>
                            <m:r>
                              <a:rPr lang="en-US" sz="11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,6</m:t>
                            </m:r>
                          </m:sub>
                        </m:sSub>
                      </m:oMath>
                    </m:oMathPara>
                  </a14:m>
                  <a:endParaRPr lang="zh-CN" sz="1050" kern="100">
                    <a:effectLst/>
                    <a:ea typeface="宋体"/>
                    <a:cs typeface="Times New Roman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en-US" sz="1200">
                      <a:effectLst/>
                      <a:cs typeface="宋体"/>
                    </a:rPr>
                    <a:t> </a:t>
                  </a:r>
                  <a:endParaRPr lang="zh-CN" sz="1200">
                    <a:effectLst/>
                    <a:latin typeface="宋体"/>
                    <a:cs typeface="宋体"/>
                  </a:endParaRPr>
                </a:p>
              </p:txBody>
            </p:sp>
          </mc:Choice>
          <mc:Fallback xmlns="">
            <p:sp>
              <p:nvSpPr>
                <p:cNvPr id="81" name="矩形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8940" y="2634185"/>
                  <a:ext cx="365125" cy="26591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流程图: 或者 81"/>
            <p:cNvSpPr/>
            <p:nvPr/>
          </p:nvSpPr>
          <p:spPr>
            <a:xfrm>
              <a:off x="2579301" y="2032094"/>
              <a:ext cx="319502" cy="327879"/>
            </a:xfrm>
            <a:prstGeom prst="flowChartOr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矩形 82"/>
                <p:cNvSpPr/>
                <p:nvPr/>
              </p:nvSpPr>
              <p:spPr>
                <a:xfrm>
                  <a:off x="2040152" y="1027775"/>
                  <a:ext cx="285115" cy="713740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Cambria Math"/>
                                <a:cs typeface="宋体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宋体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宋体"/>
                              </a:rPr>
                              <m:t>𝑖</m:t>
                            </m:r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宋体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CN" sz="1200">
                    <a:effectLst/>
                    <a:latin typeface="宋体"/>
                    <a:cs typeface="宋体"/>
                  </a:endParaRPr>
                </a:p>
              </p:txBody>
            </p:sp>
          </mc:Choice>
          <mc:Fallback xmlns="">
            <p:sp>
              <p:nvSpPr>
                <p:cNvPr id="83" name="矩形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0152" y="1027775"/>
                  <a:ext cx="285115" cy="71374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2500"/>
                  </a:stretch>
                </a:blipFill>
                <a:ln w="31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矩形 83"/>
                <p:cNvSpPr/>
                <p:nvPr/>
              </p:nvSpPr>
              <p:spPr>
                <a:xfrm>
                  <a:off x="3316701" y="1027781"/>
                  <a:ext cx="285115" cy="713740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Cambria Math"/>
                                <a:cs typeface="宋体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宋体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宋体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sz="1200">
                    <a:effectLst/>
                    <a:latin typeface="宋体"/>
                    <a:cs typeface="宋体"/>
                  </a:endParaRPr>
                </a:p>
              </p:txBody>
            </p:sp>
          </mc:Choice>
          <mc:Fallback xmlns="">
            <p:sp>
              <p:nvSpPr>
                <p:cNvPr id="84" name="矩形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6701" y="1027781"/>
                  <a:ext cx="285115" cy="71374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 w="31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直接箭头连接符 84"/>
            <p:cNvCxnSpPr>
              <a:endCxn id="85" idx="1"/>
            </p:cNvCxnSpPr>
            <p:nvPr/>
          </p:nvCxnSpPr>
          <p:spPr>
            <a:xfrm>
              <a:off x="1493131" y="1382612"/>
              <a:ext cx="547021" cy="20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/>
            <p:cNvCxnSpPr/>
            <p:nvPr/>
          </p:nvCxnSpPr>
          <p:spPr>
            <a:xfrm flipV="1">
              <a:off x="2325172" y="1382549"/>
              <a:ext cx="968034" cy="19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箭头连接符 86"/>
            <p:cNvCxnSpPr/>
            <p:nvPr/>
          </p:nvCxnSpPr>
          <p:spPr>
            <a:xfrm>
              <a:off x="3606840" y="1384591"/>
              <a:ext cx="546735" cy="19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文本框 288"/>
            <p:cNvSpPr txBox="1"/>
            <p:nvPr/>
          </p:nvSpPr>
          <p:spPr>
            <a:xfrm>
              <a:off x="1214665" y="1211645"/>
              <a:ext cx="243202" cy="34498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1500" kern="100">
                  <a:solidFill>
                    <a:srgbClr val="8DB3E2"/>
                  </a:solidFill>
                  <a:effectLst/>
                  <a:ea typeface="宋体"/>
                  <a:cs typeface="Times New Roman"/>
                </a:rPr>
                <a:t>…</a:t>
              </a:r>
              <a:endParaRPr lang="zh-CN" sz="1050" kern="100">
                <a:effectLst/>
                <a:ea typeface="宋体"/>
                <a:cs typeface="Times New Roman"/>
              </a:endParaRPr>
            </a:p>
          </p:txBody>
        </p:sp>
        <p:sp>
          <p:nvSpPr>
            <p:cNvPr id="89" name="文本框 178"/>
            <p:cNvSpPr txBox="1"/>
            <p:nvPr/>
          </p:nvSpPr>
          <p:spPr>
            <a:xfrm>
              <a:off x="4213318" y="1220816"/>
              <a:ext cx="242570" cy="3448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500">
                  <a:solidFill>
                    <a:srgbClr val="8EB4E3"/>
                  </a:solidFill>
                  <a:effectLst/>
                  <a:latin typeface="宋体"/>
                  <a:cs typeface="Times New Roman"/>
                </a:rPr>
                <a:t>…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90" name="曲线连接符 89"/>
            <p:cNvCxnSpPr>
              <a:stCxn id="84" idx="0"/>
            </p:cNvCxnSpPr>
            <p:nvPr/>
          </p:nvCxnSpPr>
          <p:spPr>
            <a:xfrm rot="5400000" flipH="1" flipV="1">
              <a:off x="2689379" y="1436099"/>
              <a:ext cx="645669" cy="546323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箭头连接符 90"/>
            <p:cNvCxnSpPr/>
            <p:nvPr/>
          </p:nvCxnSpPr>
          <p:spPr>
            <a:xfrm flipV="1">
              <a:off x="2201809" y="381921"/>
              <a:ext cx="0" cy="6406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文本框 295"/>
                <p:cNvSpPr txBox="1"/>
                <p:nvPr/>
              </p:nvSpPr>
              <p:spPr>
                <a:xfrm>
                  <a:off x="2109241" y="650410"/>
                  <a:ext cx="225640" cy="198408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sz="1050" i="1" kern="100">
                                <a:effectLst/>
                                <a:latin typeface="Cambria Math" charset="0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050" i="1" kern="100"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050" i="1" kern="100"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𝑖</m:t>
                            </m:r>
                            <m:r>
                              <a:rPr lang="en-US" sz="1050" i="1" kern="100"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CN" sz="1050" kern="100">
                    <a:effectLst/>
                    <a:ea typeface="宋体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2" name="文本框 2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241" y="650410"/>
                  <a:ext cx="225640" cy="19840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1364" r="-6818" b="-3030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直接箭头连接符 92"/>
            <p:cNvCxnSpPr/>
            <p:nvPr/>
          </p:nvCxnSpPr>
          <p:spPr>
            <a:xfrm flipV="1">
              <a:off x="3483337" y="363093"/>
              <a:ext cx="0" cy="6594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本框 183"/>
                <p:cNvSpPr txBox="1"/>
                <p:nvPr/>
              </p:nvSpPr>
              <p:spPr>
                <a:xfrm>
                  <a:off x="3388837" y="633255"/>
                  <a:ext cx="225425" cy="19812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sz="1200" i="1">
                                <a:effectLst/>
                                <a:latin typeface="Cambria Math" charset="0"/>
                                <a:ea typeface="Cambria Math"/>
                                <a:cs typeface="宋体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effectLst/>
                                <a:latin typeface="Cambria Math"/>
                                <a:cs typeface="宋体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i="1">
                                <a:effectLst/>
                                <a:latin typeface="Cambria Math"/>
                                <a:cs typeface="宋体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sz="1200">
                    <a:effectLst/>
                    <a:latin typeface="宋体"/>
                    <a:cs typeface="宋体"/>
                  </a:endParaRPr>
                </a:p>
              </p:txBody>
            </p:sp>
          </mc:Choice>
          <mc:Fallback xmlns="">
            <p:sp>
              <p:nvSpPr>
                <p:cNvPr id="94" name="文本框 1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8837" y="633255"/>
                  <a:ext cx="225425" cy="1981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8182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椭圆 94"/>
            <p:cNvSpPr/>
            <p:nvPr/>
          </p:nvSpPr>
          <p:spPr>
            <a:xfrm>
              <a:off x="1990461" y="10200"/>
              <a:ext cx="361950" cy="36195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明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3313398" y="1"/>
              <a:ext cx="361950" cy="36195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050">
                  <a:solidFill>
                    <a:srgbClr val="000000"/>
                  </a:solidFill>
                  <a:effectLst/>
                  <a:latin typeface="宋体"/>
                  <a:cs typeface="Times New Roman"/>
                </a:rPr>
                <a:t>月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cxnSp>
          <p:nvCxnSpPr>
            <p:cNvPr id="97" name="直接箭头连接符 96"/>
            <p:cNvCxnSpPr/>
            <p:nvPr/>
          </p:nvCxnSpPr>
          <p:spPr>
            <a:xfrm flipV="1">
              <a:off x="2334895" y="182373"/>
              <a:ext cx="967608" cy="19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圆角矩形 97"/>
            <p:cNvSpPr/>
            <p:nvPr/>
          </p:nvSpPr>
          <p:spPr>
            <a:xfrm>
              <a:off x="992038" y="3295290"/>
              <a:ext cx="612475" cy="2334399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>
            <a:xfrm>
              <a:off x="167639" y="1927837"/>
              <a:ext cx="1196340" cy="47246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050" kern="100">
                  <a:solidFill>
                    <a:srgbClr val="FF0000"/>
                  </a:solidFill>
                  <a:effectLst/>
                  <a:ea typeface="宋体"/>
                  <a:cs typeface="Times New Roman"/>
                </a:rPr>
                <a:t>文体规则</a:t>
              </a:r>
              <a:endParaRPr lang="zh-CN" sz="1050" kern="100">
                <a:effectLst/>
                <a:ea typeface="宋体"/>
                <a:cs typeface="Times New Roman"/>
              </a:endParaRPr>
            </a:p>
          </p:txBody>
        </p:sp>
        <p:cxnSp>
          <p:nvCxnSpPr>
            <p:cNvPr id="100" name="直接箭头连接符 99"/>
            <p:cNvCxnSpPr/>
            <p:nvPr/>
          </p:nvCxnSpPr>
          <p:spPr>
            <a:xfrm flipV="1">
              <a:off x="1394460" y="1455403"/>
              <a:ext cx="556248" cy="6019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直接箭头连接符 100"/>
            <p:cNvCxnSpPr/>
            <p:nvPr/>
          </p:nvCxnSpPr>
          <p:spPr>
            <a:xfrm flipV="1">
              <a:off x="1421528" y="1409700"/>
              <a:ext cx="1816972" cy="8305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131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DNN</a:t>
            </a:r>
          </a:p>
          <a:p>
            <a:r>
              <a:rPr kumimoji="1" lang="en-US" altLang="zh-CN" dirty="0" smtClean="0"/>
              <a:t>Bottleneck</a:t>
            </a:r>
          </a:p>
          <a:p>
            <a:r>
              <a:rPr kumimoji="1" lang="en-US" altLang="zh-CN" dirty="0" smtClean="0"/>
              <a:t>RNN</a:t>
            </a:r>
          </a:p>
        </p:txBody>
      </p:sp>
    </p:spTree>
    <p:extLst>
      <p:ext uri="{BB962C8B-B14F-4D97-AF65-F5344CB8AC3E}">
        <p14:creationId xmlns:p14="http://schemas.microsoft.com/office/powerpoint/2010/main" val="13545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TTS</a:t>
            </a:r>
            <a:r>
              <a:rPr kumimoji="1" lang="zh-CN" altLang="en-US" dirty="0" smtClean="0"/>
              <a:t>－</a:t>
            </a:r>
            <a:r>
              <a:rPr kumimoji="1" lang="en-US" altLang="zh-CN" dirty="0" smtClean="0"/>
              <a:t>DNN</a:t>
            </a:r>
            <a:endParaRPr kumimoji="1" lang="zh-CN" altLang="en-US" dirty="0"/>
          </a:p>
        </p:txBody>
      </p:sp>
      <p:grpSp>
        <p:nvGrpSpPr>
          <p:cNvPr id="4" name="画布 1"/>
          <p:cNvGrpSpPr/>
          <p:nvPr/>
        </p:nvGrpSpPr>
        <p:grpSpPr>
          <a:xfrm>
            <a:off x="3038708" y="1404684"/>
            <a:ext cx="6120680" cy="5328592"/>
            <a:chOff x="0" y="0"/>
            <a:chExt cx="4070350" cy="375412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4070350" cy="3754120"/>
            </a:xfrm>
            <a:prstGeom prst="rect">
              <a:avLst/>
            </a:prstGeom>
          </p:spPr>
        </p:sp>
        <p:sp>
          <p:nvSpPr>
            <p:cNvPr id="6" name="椭圆 5"/>
            <p:cNvSpPr/>
            <p:nvPr/>
          </p:nvSpPr>
          <p:spPr>
            <a:xfrm>
              <a:off x="993531" y="2453054"/>
              <a:ext cx="298938" cy="29014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542808" y="2453640"/>
              <a:ext cx="298450" cy="28956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079139" y="2453640"/>
              <a:ext cx="298450" cy="28956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589092" y="2453640"/>
              <a:ext cx="298450" cy="28956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1213340" y="3094892"/>
                  <a:ext cx="457200" cy="263769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sz="105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050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050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t</m:t>
                            </m:r>
                            <m:r>
                              <a:rPr lang="en-US" sz="105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−</m:t>
                            </m:r>
                            <m:r>
                              <a:rPr lang="en-US" sz="1050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宋体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sz="1050" kern="100">
                    <a:effectLst/>
                    <a:ea typeface="宋体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95" name="矩形 1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340" y="3094892"/>
                  <a:ext cx="457200" cy="26376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31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1718653" y="3094892"/>
                  <a:ext cx="457200" cy="263525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sz="105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Cambria Math"/>
                                <a:cs typeface="宋体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05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Times New Roman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05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Times New Roman"/>
                              </a:rPr>
                              <m:t>t</m:t>
                            </m:r>
                          </m:sub>
                        </m:sSub>
                      </m:oMath>
                    </m:oMathPara>
                  </a14:m>
                  <a:endParaRPr lang="zh-CN" sz="1200">
                    <a:effectLst/>
                    <a:latin typeface="宋体"/>
                    <a:cs typeface="宋体"/>
                  </a:endParaRPr>
                </a:p>
              </p:txBody>
            </p:sp>
          </mc:Choice>
          <mc:Fallback xmlns="">
            <p:sp>
              <p:nvSpPr>
                <p:cNvPr id="196" name="矩形 1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8653" y="3094892"/>
                  <a:ext cx="457200" cy="26352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31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2228120" y="3086100"/>
                  <a:ext cx="457200" cy="263525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sz="105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Cambria Math"/>
                                <a:cs typeface="宋体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05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Times New Roman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05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Times New Roman"/>
                              </a:rPr>
                              <m:t>t</m:t>
                            </m:r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Times New Roman"/>
                              </a:rPr>
                              <m:t>+</m:t>
                            </m:r>
                            <m:r>
                              <a:rPr lang="en-US" sz="105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sz="1200">
                    <a:effectLst/>
                    <a:latin typeface="宋体"/>
                    <a:cs typeface="宋体"/>
                  </a:endParaRPr>
                </a:p>
              </p:txBody>
            </p:sp>
          </mc:Choice>
          <mc:Fallback xmlns="">
            <p:sp>
              <p:nvSpPr>
                <p:cNvPr id="197" name="矩形 1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8120" y="3086100"/>
                  <a:ext cx="457200" cy="26352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31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下箭头 12"/>
            <p:cNvSpPr/>
            <p:nvPr/>
          </p:nvSpPr>
          <p:spPr>
            <a:xfrm flipV="1">
              <a:off x="1841257" y="2769577"/>
              <a:ext cx="237881" cy="272562"/>
            </a:xfrm>
            <a:prstGeom prst="down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987623" y="1824162"/>
              <a:ext cx="298450" cy="28956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536898" y="1824797"/>
              <a:ext cx="297815" cy="288925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072838" y="1824797"/>
              <a:ext cx="297815" cy="288925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582743" y="1824797"/>
              <a:ext cx="297815" cy="288925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18" name="直接连接符 202"/>
            <p:cNvCxnSpPr/>
            <p:nvPr/>
          </p:nvCxnSpPr>
          <p:spPr>
            <a:xfrm>
              <a:off x="1134208" y="2113677"/>
              <a:ext cx="8792" cy="3393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连接符 203"/>
            <p:cNvCxnSpPr/>
            <p:nvPr/>
          </p:nvCxnSpPr>
          <p:spPr>
            <a:xfrm>
              <a:off x="1136848" y="2113722"/>
              <a:ext cx="1576641" cy="3398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204"/>
            <p:cNvCxnSpPr/>
            <p:nvPr/>
          </p:nvCxnSpPr>
          <p:spPr>
            <a:xfrm>
              <a:off x="1136848" y="2113722"/>
              <a:ext cx="533290" cy="3387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5"/>
            <p:cNvCxnSpPr/>
            <p:nvPr/>
          </p:nvCxnSpPr>
          <p:spPr>
            <a:xfrm>
              <a:off x="1670397" y="2114520"/>
              <a:ext cx="8255" cy="3390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06"/>
            <p:cNvCxnSpPr/>
            <p:nvPr/>
          </p:nvCxnSpPr>
          <p:spPr>
            <a:xfrm flipH="1">
              <a:off x="1142668" y="2113722"/>
              <a:ext cx="1079078" cy="3388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07"/>
            <p:cNvCxnSpPr/>
            <p:nvPr/>
          </p:nvCxnSpPr>
          <p:spPr>
            <a:xfrm flipH="1">
              <a:off x="1142687" y="2113722"/>
              <a:ext cx="1588964" cy="3397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连接符 208"/>
            <p:cNvCxnSpPr/>
            <p:nvPr/>
          </p:nvCxnSpPr>
          <p:spPr>
            <a:xfrm flipH="1">
              <a:off x="1133780" y="2113722"/>
              <a:ext cx="552026" cy="3388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209"/>
            <p:cNvCxnSpPr/>
            <p:nvPr/>
          </p:nvCxnSpPr>
          <p:spPr>
            <a:xfrm>
              <a:off x="2739581" y="2115150"/>
              <a:ext cx="7620" cy="3384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10"/>
            <p:cNvCxnSpPr/>
            <p:nvPr/>
          </p:nvCxnSpPr>
          <p:spPr>
            <a:xfrm>
              <a:off x="1685806" y="2113722"/>
              <a:ext cx="540937" cy="3398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11"/>
            <p:cNvCxnSpPr/>
            <p:nvPr/>
          </p:nvCxnSpPr>
          <p:spPr>
            <a:xfrm>
              <a:off x="1136848" y="2113722"/>
              <a:ext cx="1090264" cy="3398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212"/>
            <p:cNvCxnSpPr/>
            <p:nvPr/>
          </p:nvCxnSpPr>
          <p:spPr>
            <a:xfrm flipH="1">
              <a:off x="2247222" y="2113722"/>
              <a:ext cx="484429" cy="3398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213"/>
            <p:cNvCxnSpPr/>
            <p:nvPr/>
          </p:nvCxnSpPr>
          <p:spPr>
            <a:xfrm>
              <a:off x="2227838" y="2115140"/>
              <a:ext cx="526" cy="338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214"/>
            <p:cNvCxnSpPr/>
            <p:nvPr/>
          </p:nvCxnSpPr>
          <p:spPr>
            <a:xfrm flipH="1">
              <a:off x="1692033" y="2113722"/>
              <a:ext cx="529713" cy="3399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215"/>
            <p:cNvCxnSpPr/>
            <p:nvPr/>
          </p:nvCxnSpPr>
          <p:spPr>
            <a:xfrm flipH="1">
              <a:off x="1725246" y="2113722"/>
              <a:ext cx="1006405" cy="3398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216"/>
            <p:cNvCxnSpPr/>
            <p:nvPr/>
          </p:nvCxnSpPr>
          <p:spPr>
            <a:xfrm>
              <a:off x="1685806" y="2113722"/>
              <a:ext cx="1052511" cy="3399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217"/>
            <p:cNvCxnSpPr/>
            <p:nvPr/>
          </p:nvCxnSpPr>
          <p:spPr>
            <a:xfrm>
              <a:off x="2221746" y="2113722"/>
              <a:ext cx="516571" cy="3399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椭圆 33"/>
            <p:cNvSpPr/>
            <p:nvPr/>
          </p:nvSpPr>
          <p:spPr>
            <a:xfrm>
              <a:off x="986988" y="1196087"/>
              <a:ext cx="297815" cy="288925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536263" y="1196722"/>
              <a:ext cx="297180" cy="28829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2071568" y="1196722"/>
              <a:ext cx="297180" cy="28829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2581473" y="1196722"/>
              <a:ext cx="297180" cy="28829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38" name="直接连接符 222"/>
            <p:cNvCxnSpPr/>
            <p:nvPr/>
          </p:nvCxnSpPr>
          <p:spPr>
            <a:xfrm>
              <a:off x="1133038" y="1485647"/>
              <a:ext cx="8255" cy="3390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223"/>
            <p:cNvCxnSpPr/>
            <p:nvPr/>
          </p:nvCxnSpPr>
          <p:spPr>
            <a:xfrm>
              <a:off x="1136213" y="1485647"/>
              <a:ext cx="1576070" cy="3397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224"/>
            <p:cNvCxnSpPr/>
            <p:nvPr/>
          </p:nvCxnSpPr>
          <p:spPr>
            <a:xfrm>
              <a:off x="1136213" y="1485647"/>
              <a:ext cx="532765" cy="3384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225"/>
            <p:cNvCxnSpPr/>
            <p:nvPr/>
          </p:nvCxnSpPr>
          <p:spPr>
            <a:xfrm>
              <a:off x="1669613" y="1486282"/>
              <a:ext cx="7620" cy="3384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226"/>
            <p:cNvCxnSpPr/>
            <p:nvPr/>
          </p:nvCxnSpPr>
          <p:spPr>
            <a:xfrm flipH="1">
              <a:off x="1141928" y="1485647"/>
              <a:ext cx="1078865" cy="3384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连接符 227"/>
            <p:cNvCxnSpPr/>
            <p:nvPr/>
          </p:nvCxnSpPr>
          <p:spPr>
            <a:xfrm flipH="1">
              <a:off x="1141928" y="1485647"/>
              <a:ext cx="1588770" cy="3397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228"/>
            <p:cNvCxnSpPr/>
            <p:nvPr/>
          </p:nvCxnSpPr>
          <p:spPr>
            <a:xfrm flipH="1">
              <a:off x="1133038" y="1485647"/>
              <a:ext cx="551815" cy="3384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229"/>
            <p:cNvCxnSpPr/>
            <p:nvPr/>
          </p:nvCxnSpPr>
          <p:spPr>
            <a:xfrm>
              <a:off x="2738318" y="1486917"/>
              <a:ext cx="6985" cy="3378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230"/>
            <p:cNvCxnSpPr/>
            <p:nvPr/>
          </p:nvCxnSpPr>
          <p:spPr>
            <a:xfrm>
              <a:off x="1684853" y="1485647"/>
              <a:ext cx="540385" cy="3397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连接符 231"/>
            <p:cNvCxnSpPr/>
            <p:nvPr/>
          </p:nvCxnSpPr>
          <p:spPr>
            <a:xfrm>
              <a:off x="1136213" y="1485647"/>
              <a:ext cx="1089660" cy="3397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连接符 232"/>
            <p:cNvCxnSpPr/>
            <p:nvPr/>
          </p:nvCxnSpPr>
          <p:spPr>
            <a:xfrm flipH="1">
              <a:off x="2246193" y="1485647"/>
              <a:ext cx="483870" cy="3397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连接符 233"/>
            <p:cNvCxnSpPr/>
            <p:nvPr/>
          </p:nvCxnSpPr>
          <p:spPr>
            <a:xfrm>
              <a:off x="2226508" y="1486917"/>
              <a:ext cx="0" cy="3384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234"/>
            <p:cNvCxnSpPr/>
            <p:nvPr/>
          </p:nvCxnSpPr>
          <p:spPr>
            <a:xfrm flipH="1">
              <a:off x="1691203" y="1485647"/>
              <a:ext cx="529590" cy="3397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连接符 235"/>
            <p:cNvCxnSpPr/>
            <p:nvPr/>
          </p:nvCxnSpPr>
          <p:spPr>
            <a:xfrm flipH="1">
              <a:off x="1724223" y="1485647"/>
              <a:ext cx="1005840" cy="3397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连接符 236"/>
            <p:cNvCxnSpPr/>
            <p:nvPr/>
          </p:nvCxnSpPr>
          <p:spPr>
            <a:xfrm>
              <a:off x="1684853" y="1485647"/>
              <a:ext cx="1052195" cy="3397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接连接符 237"/>
            <p:cNvCxnSpPr/>
            <p:nvPr/>
          </p:nvCxnSpPr>
          <p:spPr>
            <a:xfrm>
              <a:off x="2220793" y="1485647"/>
              <a:ext cx="516255" cy="3397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/>
          </p:nvSpPr>
          <p:spPr>
            <a:xfrm>
              <a:off x="3068147" y="2462173"/>
              <a:ext cx="729762" cy="24617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66675" algn="just">
                <a:spcAft>
                  <a:spcPts val="0"/>
                </a:spcAft>
              </a:pPr>
              <a:r>
                <a:rPr lang="en-US" sz="1050" kern="100">
                  <a:effectLst/>
                  <a:ea typeface="宋体"/>
                  <a:cs typeface="Times New Roman"/>
                </a:rPr>
                <a:t>linear</a:t>
              </a:r>
              <a:endParaRPr lang="zh-CN" sz="1050" kern="100">
                <a:effectLst/>
                <a:ea typeface="宋体"/>
                <a:cs typeface="Times New Roman"/>
              </a:endParaRPr>
            </a:p>
          </p:txBody>
        </p:sp>
        <p:sp>
          <p:nvSpPr>
            <p:cNvPr id="55" name="文本框 51"/>
            <p:cNvSpPr txBox="1"/>
            <p:nvPr/>
          </p:nvSpPr>
          <p:spPr>
            <a:xfrm>
              <a:off x="3009854" y="1869314"/>
              <a:ext cx="876346" cy="2457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ea typeface="宋体"/>
                  <a:cs typeface="Times New Roman"/>
                </a:rPr>
                <a:t>non linear</a:t>
              </a:r>
              <a:endParaRPr lang="zh-CN" sz="1050" kern="100">
                <a:effectLst/>
                <a:ea typeface="宋体"/>
                <a:cs typeface="Times New Roman"/>
              </a:endParaRPr>
            </a:p>
          </p:txBody>
        </p:sp>
        <p:sp>
          <p:nvSpPr>
            <p:cNvPr id="56" name="文本框 51"/>
            <p:cNvSpPr txBox="1"/>
            <p:nvPr/>
          </p:nvSpPr>
          <p:spPr>
            <a:xfrm>
              <a:off x="3010542" y="1241808"/>
              <a:ext cx="875665" cy="24511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ea typeface="宋体"/>
                  <a:cs typeface="Times New Roman"/>
                </a:rPr>
                <a:t>non linear</a:t>
              </a:r>
              <a:endParaRPr lang="zh-CN" sz="1050" kern="100">
                <a:effectLst/>
                <a:ea typeface="宋体"/>
                <a:cs typeface="Times New Roman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897179" y="694557"/>
              <a:ext cx="882814" cy="16570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CN" sz="1200">
                  <a:solidFill>
                    <a:srgbClr val="000000"/>
                  </a:solidFill>
                  <a:effectLst/>
                  <a:latin typeface="宋体"/>
                  <a:cs typeface="宋体"/>
                </a:rPr>
                <a:t> 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2071342" y="694530"/>
              <a:ext cx="882650" cy="1651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CN" sz="1200">
                  <a:solidFill>
                    <a:srgbClr val="000000"/>
                  </a:solidFill>
                  <a:effectLst/>
                  <a:latin typeface="宋体"/>
                  <a:cs typeface="宋体"/>
                </a:rPr>
                <a:t> 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sp>
          <p:nvSpPr>
            <p:cNvPr id="59" name="下箭头 58"/>
            <p:cNvSpPr/>
            <p:nvPr/>
          </p:nvSpPr>
          <p:spPr>
            <a:xfrm flipV="1">
              <a:off x="1213194" y="868943"/>
              <a:ext cx="157055" cy="327781"/>
            </a:xfrm>
            <a:prstGeom prst="down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0" name="下箭头 59"/>
            <p:cNvSpPr/>
            <p:nvPr/>
          </p:nvSpPr>
          <p:spPr>
            <a:xfrm flipV="1">
              <a:off x="2424360" y="873173"/>
              <a:ext cx="156845" cy="327660"/>
            </a:xfrm>
            <a:prstGeom prst="down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1" name="文本框 51"/>
            <p:cNvSpPr txBox="1"/>
            <p:nvPr/>
          </p:nvSpPr>
          <p:spPr>
            <a:xfrm>
              <a:off x="621679" y="342254"/>
              <a:ext cx="1289125" cy="43947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355600" algn="just">
                <a:spcAft>
                  <a:spcPts val="0"/>
                </a:spcAft>
              </a:pPr>
              <a:r>
                <a:rPr lang="en-US" sz="1400">
                  <a:effectLst/>
                  <a:ea typeface="宋体"/>
                  <a:cs typeface="Times New Roman"/>
                </a:rPr>
                <a:t>main task</a:t>
              </a:r>
              <a:endParaRPr lang="zh-CN" sz="1200">
                <a:effectLst/>
                <a:latin typeface="宋体"/>
                <a:cs typeface="宋体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200">
                  <a:effectLst/>
                  <a:latin typeface="宋体"/>
                  <a:cs typeface="宋体"/>
                </a:rPr>
                <a:t> 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sp>
          <p:nvSpPr>
            <p:cNvPr id="62" name="文本框 51"/>
            <p:cNvSpPr txBox="1"/>
            <p:nvPr/>
          </p:nvSpPr>
          <p:spPr>
            <a:xfrm>
              <a:off x="1959586" y="342259"/>
              <a:ext cx="1530960" cy="32956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52400" algn="just">
                <a:spcAft>
                  <a:spcPts val="0"/>
                </a:spcAft>
              </a:pPr>
              <a:r>
                <a:rPr lang="en-US" sz="1200" kern="100">
                  <a:effectLst/>
                  <a:ea typeface="宋体"/>
                  <a:cs typeface="Times New Roman"/>
                </a:rPr>
                <a:t>secondary  task</a:t>
              </a:r>
              <a:endParaRPr lang="zh-CN" sz="1050" kern="100">
                <a:effectLst/>
                <a:ea typeface="宋体"/>
                <a:cs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200">
                  <a:effectLst/>
                  <a:latin typeface="宋体"/>
                  <a:cs typeface="宋体"/>
                </a:rPr>
                <a:t> 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  <p:sp>
          <p:nvSpPr>
            <p:cNvPr id="63" name="文本框 63"/>
            <p:cNvSpPr txBox="1"/>
            <p:nvPr/>
          </p:nvSpPr>
          <p:spPr>
            <a:xfrm>
              <a:off x="169063" y="615554"/>
              <a:ext cx="817926" cy="45558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600" kern="100" dirty="0">
                  <a:effectLst/>
                  <a:ea typeface="宋体"/>
                  <a:cs typeface="Times New Roman"/>
                </a:rPr>
                <a:t>output</a:t>
              </a:r>
              <a:endParaRPr lang="zh-CN" sz="1050" kern="100" dirty="0">
                <a:effectLst/>
                <a:ea typeface="宋体"/>
                <a:cs typeface="Times New Roman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208463" y="615551"/>
              <a:ext cx="818308" cy="490658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600" kern="100">
                  <a:effectLst/>
                  <a:ea typeface="宋体"/>
                  <a:cs typeface="Times New Roman"/>
                </a:rPr>
                <a:t>softmax</a:t>
              </a:r>
              <a:endParaRPr lang="zh-CN" sz="1050" kern="100">
                <a:effectLst/>
                <a:ea typeface="宋体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1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TTS-DNN</a:t>
            </a:r>
            <a:endParaRPr kumimoji="1"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970" y="2391632"/>
            <a:ext cx="4050148" cy="378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22" y="2355278"/>
            <a:ext cx="3872100" cy="382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052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TTS-Bottleneck</a:t>
            </a:r>
            <a:endParaRPr kumimoji="1"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910" y="2301195"/>
            <a:ext cx="6408712" cy="403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TTS-RNN</a:t>
            </a:r>
            <a:endParaRPr kumimoji="1" lang="zh-CN" altLang="en-US" dirty="0"/>
          </a:p>
        </p:txBody>
      </p:sp>
      <p:grpSp>
        <p:nvGrpSpPr>
          <p:cNvPr id="4" name="画布 179"/>
          <p:cNvGrpSpPr/>
          <p:nvPr/>
        </p:nvGrpSpPr>
        <p:grpSpPr>
          <a:xfrm>
            <a:off x="3121751" y="2270264"/>
            <a:ext cx="5503653" cy="3899137"/>
            <a:chOff x="0" y="0"/>
            <a:chExt cx="5503653" cy="3899137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5274310" cy="3693795"/>
            </a:xfrm>
            <a:prstGeom prst="rect">
              <a:avLst/>
            </a:prstGeom>
          </p:spPr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圆角矩形 5"/>
                <p:cNvSpPr/>
                <p:nvPr/>
              </p:nvSpPr>
              <p:spPr>
                <a:xfrm>
                  <a:off x="1052423" y="3648972"/>
                  <a:ext cx="646981" cy="250165"/>
                </a:xfrm>
                <a:prstGeom prst="round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sz="105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Cambria Math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105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宋体" charset="-122"/>
                                <a:cs typeface="Times New Roman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5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宋体" charset="-122"/>
                                <a:cs typeface="Times New Roman" charset="0"/>
                              </a:rPr>
                              <m:t>𝑡</m:t>
                            </m:r>
                            <m:r>
                              <a:rPr lang="en-US" sz="105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宋体" charset="-122"/>
                                <a:cs typeface="Times New Roman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CN" sz="1050" kern="100">
                    <a:effectLst/>
                    <a:ea typeface="宋体" charset="-122"/>
                    <a:cs typeface="Times New Roman" charset="0"/>
                  </a:endParaRPr>
                </a:p>
              </p:txBody>
            </p:sp>
          </mc:Choice>
          <mc:Fallback>
            <p:sp>
              <p:nvSpPr>
                <p:cNvPr id="6" name="圆角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423" y="3648972"/>
                  <a:ext cx="646981" cy="250165"/>
                </a:xfrm>
                <a:prstGeom prst="round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63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圆角矩形 6"/>
                <p:cNvSpPr/>
                <p:nvPr/>
              </p:nvSpPr>
              <p:spPr>
                <a:xfrm>
                  <a:off x="2034679" y="3648972"/>
                  <a:ext cx="646430" cy="249555"/>
                </a:xfrm>
                <a:prstGeom prst="round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sz="105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Cambria Math" charset="0"/>
                                <a:cs typeface="宋体" charset="-122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cs typeface="Times New Roman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cs typeface="Times New Roman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CN" sz="1200">
                    <a:effectLst/>
                    <a:latin typeface="宋体" charset="-122"/>
                    <a:cs typeface="宋体" charset="-122"/>
                  </a:endParaRPr>
                </a:p>
              </p:txBody>
            </p:sp>
          </mc:Choice>
          <mc:Fallback>
            <p:sp>
              <p:nvSpPr>
                <p:cNvPr id="7" name="圆角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4679" y="3648972"/>
                  <a:ext cx="646430" cy="249555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63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圆角矩形 7"/>
                <p:cNvSpPr/>
                <p:nvPr/>
              </p:nvSpPr>
              <p:spPr>
                <a:xfrm>
                  <a:off x="3009464" y="3639191"/>
                  <a:ext cx="646430" cy="249555"/>
                </a:xfrm>
                <a:prstGeom prst="round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sz="105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Cambria Math" charset="0"/>
                                <a:cs typeface="宋体" charset="-122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cs typeface="Times New Roman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cs typeface="Times New Roman" charset="0"/>
                              </a:rPr>
                              <m:t>𝑡</m:t>
                            </m:r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cs typeface="Times New Roman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CN" sz="1200">
                    <a:effectLst/>
                    <a:latin typeface="宋体" charset="-122"/>
                    <a:cs typeface="宋体" charset="-122"/>
                  </a:endParaRPr>
                </a:p>
              </p:txBody>
            </p:sp>
          </mc:Choice>
          <mc:Fallback>
            <p:sp>
              <p:nvSpPr>
                <p:cNvPr id="8" name="圆角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464" y="3639191"/>
                  <a:ext cx="646430" cy="249555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63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椭圆 8"/>
            <p:cNvSpPr/>
            <p:nvPr/>
          </p:nvSpPr>
          <p:spPr>
            <a:xfrm>
              <a:off x="1423359" y="2956549"/>
              <a:ext cx="327804" cy="301925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146822" y="2963165"/>
              <a:ext cx="327660" cy="301625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2828309" y="2956549"/>
              <a:ext cx="327660" cy="301625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2" name="右箭头 11"/>
            <p:cNvSpPr/>
            <p:nvPr/>
          </p:nvSpPr>
          <p:spPr>
            <a:xfrm rot="16200000">
              <a:off x="2182485" y="3363147"/>
              <a:ext cx="250166" cy="146649"/>
            </a:xfrm>
            <a:prstGeom prst="right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923691" y="2329132"/>
              <a:ext cx="981705" cy="345056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14" name="直接箭头连接符 1036"/>
            <p:cNvCxnSpPr>
              <a:endCxn id="13" idx="1"/>
            </p:cNvCxnSpPr>
            <p:nvPr/>
          </p:nvCxnSpPr>
          <p:spPr>
            <a:xfrm>
              <a:off x="1000664" y="2501660"/>
              <a:ext cx="9230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037"/>
            <p:cNvCxnSpPr/>
            <p:nvPr/>
          </p:nvCxnSpPr>
          <p:spPr>
            <a:xfrm>
              <a:off x="2905396" y="2501660"/>
              <a:ext cx="92265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038"/>
            <p:cNvCxnSpPr>
              <a:stCxn id="9" idx="7"/>
              <a:endCxn id="13" idx="2"/>
            </p:cNvCxnSpPr>
            <p:nvPr/>
          </p:nvCxnSpPr>
          <p:spPr>
            <a:xfrm flipV="1">
              <a:off x="1703157" y="2674188"/>
              <a:ext cx="711387" cy="3265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039"/>
            <p:cNvCxnSpPr>
              <a:stCxn id="10" idx="0"/>
            </p:cNvCxnSpPr>
            <p:nvPr/>
          </p:nvCxnSpPr>
          <p:spPr>
            <a:xfrm flipV="1">
              <a:off x="2310652" y="2674188"/>
              <a:ext cx="90173" cy="288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040"/>
            <p:cNvCxnSpPr>
              <a:stCxn id="11" idx="0"/>
              <a:endCxn id="13" idx="2"/>
            </p:cNvCxnSpPr>
            <p:nvPr/>
          </p:nvCxnSpPr>
          <p:spPr>
            <a:xfrm flipH="1" flipV="1">
              <a:off x="2414544" y="2674188"/>
              <a:ext cx="577595" cy="2823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1423359" y="1716656"/>
              <a:ext cx="327804" cy="310551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034679" y="1716692"/>
              <a:ext cx="327660" cy="310515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2681109" y="1690765"/>
              <a:ext cx="327660" cy="310515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22" name="直接连接符 1044"/>
            <p:cNvCxnSpPr>
              <a:stCxn id="13" idx="0"/>
            </p:cNvCxnSpPr>
            <p:nvPr/>
          </p:nvCxnSpPr>
          <p:spPr>
            <a:xfrm flipH="1" flipV="1">
              <a:off x="1690617" y="2001272"/>
              <a:ext cx="723927" cy="3278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1045"/>
            <p:cNvCxnSpPr/>
            <p:nvPr/>
          </p:nvCxnSpPr>
          <p:spPr>
            <a:xfrm flipH="1" flipV="1">
              <a:off x="2234078" y="2027198"/>
              <a:ext cx="240291" cy="301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1046"/>
            <p:cNvCxnSpPr/>
            <p:nvPr/>
          </p:nvCxnSpPr>
          <p:spPr>
            <a:xfrm flipV="1">
              <a:off x="2414434" y="2001264"/>
              <a:ext cx="413658" cy="326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3827703" y="3000749"/>
              <a:ext cx="709618" cy="31063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ea typeface="宋体" charset="-122"/>
                  <a:cs typeface="Times New Roman" charset="0"/>
                </a:rPr>
                <a:t>linear</a:t>
              </a:r>
              <a:endParaRPr lang="zh-CN" sz="1050" kern="100">
                <a:effectLst/>
                <a:ea typeface="宋体" charset="-122"/>
                <a:cs typeface="Times New Roman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828047" y="2329131"/>
              <a:ext cx="709295" cy="31051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>
                  <a:effectLst/>
                  <a:latin typeface="宋体" charset="-122"/>
                  <a:cs typeface="Times New Roman" charset="0"/>
                </a:rPr>
                <a:t>lstm</a:t>
              </a:r>
              <a:endParaRPr lang="zh-CN" sz="1200">
                <a:effectLst/>
                <a:latin typeface="宋体" charset="-122"/>
                <a:cs typeface="宋体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655732" y="1717323"/>
              <a:ext cx="881404" cy="3098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>
                  <a:effectLst/>
                  <a:latin typeface="宋体" charset="-122"/>
                  <a:cs typeface="Times New Roman" charset="0"/>
                </a:rPr>
                <a:t>non linear</a:t>
              </a:r>
              <a:endParaRPr lang="zh-CN" sz="1200">
                <a:effectLst/>
                <a:latin typeface="宋体" charset="-122"/>
                <a:cs typeface="宋体" charset="-122"/>
              </a:endParaRPr>
            </a:p>
          </p:txBody>
        </p:sp>
        <p:sp>
          <p:nvSpPr>
            <p:cNvPr id="28" name="右箭头 27"/>
            <p:cNvSpPr/>
            <p:nvPr/>
          </p:nvSpPr>
          <p:spPr>
            <a:xfrm rot="16200000">
              <a:off x="1221765" y="855272"/>
              <a:ext cx="284741" cy="181155"/>
            </a:xfrm>
            <a:prstGeom prst="right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1164504" y="1104999"/>
              <a:ext cx="680239" cy="32758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 kern="100">
                  <a:solidFill>
                    <a:srgbClr val="000000"/>
                  </a:solidFill>
                  <a:effectLst/>
                  <a:ea typeface="宋体" charset="-122"/>
                  <a:cs typeface="Times New Roman" charset="0"/>
                </a:rPr>
                <a:t> </a:t>
              </a:r>
              <a:endParaRPr lang="zh-CN" sz="1050" kern="100">
                <a:effectLst/>
                <a:ea typeface="宋体" charset="-122"/>
                <a:cs typeface="Times New Roman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283812" y="803377"/>
              <a:ext cx="327660" cy="301625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2740258" y="778626"/>
              <a:ext cx="327025" cy="30099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3155973" y="805617"/>
              <a:ext cx="327025" cy="30099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33" name="直接箭头连接符 1055"/>
            <p:cNvCxnSpPr/>
            <p:nvPr/>
          </p:nvCxnSpPr>
          <p:spPr>
            <a:xfrm>
              <a:off x="1844659" y="940279"/>
              <a:ext cx="38931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160"/>
            <p:cNvCxnSpPr/>
            <p:nvPr/>
          </p:nvCxnSpPr>
          <p:spPr>
            <a:xfrm>
              <a:off x="3482931" y="940282"/>
              <a:ext cx="38925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161"/>
            <p:cNvCxnSpPr/>
            <p:nvPr/>
          </p:nvCxnSpPr>
          <p:spPr>
            <a:xfrm flipH="1">
              <a:off x="1587844" y="1107709"/>
              <a:ext cx="88646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162"/>
            <p:cNvCxnSpPr/>
            <p:nvPr/>
          </p:nvCxnSpPr>
          <p:spPr>
            <a:xfrm flipH="1">
              <a:off x="2180632" y="1104983"/>
              <a:ext cx="724631" cy="6138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163"/>
            <p:cNvCxnSpPr/>
            <p:nvPr/>
          </p:nvCxnSpPr>
          <p:spPr>
            <a:xfrm flipH="1">
              <a:off x="2905140" y="1107693"/>
              <a:ext cx="381524" cy="6068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164"/>
            <p:cNvCxnSpPr/>
            <p:nvPr/>
          </p:nvCxnSpPr>
          <p:spPr>
            <a:xfrm>
              <a:off x="2419433" y="1107680"/>
              <a:ext cx="485831" cy="5830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165"/>
            <p:cNvCxnSpPr/>
            <p:nvPr/>
          </p:nvCxnSpPr>
          <p:spPr>
            <a:xfrm flipH="1">
              <a:off x="2904770" y="1115006"/>
              <a:ext cx="77" cy="603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166"/>
            <p:cNvCxnSpPr/>
            <p:nvPr/>
          </p:nvCxnSpPr>
          <p:spPr>
            <a:xfrm flipH="1">
              <a:off x="2180481" y="1114990"/>
              <a:ext cx="1106034" cy="5995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167"/>
            <p:cNvCxnSpPr/>
            <p:nvPr/>
          </p:nvCxnSpPr>
          <p:spPr>
            <a:xfrm flipH="1">
              <a:off x="2233874" y="1114958"/>
              <a:ext cx="227587" cy="5757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68"/>
            <p:cNvCxnSpPr/>
            <p:nvPr/>
          </p:nvCxnSpPr>
          <p:spPr>
            <a:xfrm flipH="1">
              <a:off x="1609452" y="1104967"/>
              <a:ext cx="1295186" cy="6138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169"/>
            <p:cNvCxnSpPr/>
            <p:nvPr/>
          </p:nvCxnSpPr>
          <p:spPr>
            <a:xfrm flipH="1">
              <a:off x="1609314" y="1114942"/>
              <a:ext cx="1677201" cy="603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下箭头 43"/>
            <p:cNvSpPr/>
            <p:nvPr/>
          </p:nvSpPr>
          <p:spPr>
            <a:xfrm rot="10800000">
              <a:off x="2740159" y="422667"/>
              <a:ext cx="327776" cy="293293"/>
            </a:xfrm>
            <a:prstGeom prst="down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878185" y="407901"/>
              <a:ext cx="843869" cy="37072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 kern="100">
                  <a:solidFill>
                    <a:srgbClr val="000000"/>
                  </a:solidFill>
                  <a:effectLst/>
                  <a:ea typeface="宋体" charset="-122"/>
                  <a:cs typeface="Times New Roman" charset="0"/>
                </a:rPr>
                <a:t>silence</a:t>
              </a:r>
              <a:endParaRPr lang="zh-CN" sz="1050" kern="100">
                <a:effectLst/>
                <a:ea typeface="宋体" charset="-122"/>
                <a:cs typeface="Times New Roman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58022" y="1114848"/>
              <a:ext cx="794385" cy="4000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>
                  <a:effectLst/>
                  <a:latin typeface="宋体" charset="-122"/>
                  <a:cs typeface="Times New Roman" charset="0"/>
                </a:rPr>
                <a:t>softmax</a:t>
              </a:r>
              <a:endParaRPr lang="zh-CN" sz="1200">
                <a:effectLst/>
                <a:latin typeface="宋体" charset="-122"/>
                <a:cs typeface="宋体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932108" y="814680"/>
              <a:ext cx="1571545" cy="30861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>
                  <a:effectLst/>
                  <a:latin typeface="宋体" charset="-122"/>
                  <a:cs typeface="Times New Roman" charset="0"/>
                </a:rPr>
                <a:t>recurrent output</a:t>
              </a:r>
              <a:endParaRPr lang="zh-CN" sz="1200">
                <a:effectLst/>
                <a:latin typeface="宋体" charset="-122"/>
                <a:cs typeface="宋体" charset="-122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2611346" y="46284"/>
              <a:ext cx="674370" cy="37020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宋体" charset="-122"/>
                  <a:cs typeface="Times New Roman" charset="0"/>
                </a:rPr>
                <a:t>lf0,mgc</a:t>
              </a:r>
              <a:endParaRPr lang="zh-CN" sz="1200">
                <a:effectLst/>
                <a:latin typeface="宋体" charset="-122"/>
                <a:cs typeface="宋体" charset="-122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2233759" y="715858"/>
              <a:ext cx="1303071" cy="4072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50" name="直接连接符 176"/>
            <p:cNvCxnSpPr/>
            <p:nvPr/>
          </p:nvCxnSpPr>
          <p:spPr>
            <a:xfrm>
              <a:off x="1454630" y="1432382"/>
              <a:ext cx="72246" cy="2818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177"/>
            <p:cNvCxnSpPr>
              <a:stCxn id="29" idx="2"/>
            </p:cNvCxnSpPr>
            <p:nvPr/>
          </p:nvCxnSpPr>
          <p:spPr>
            <a:xfrm>
              <a:off x="1504624" y="1432585"/>
              <a:ext cx="1400472" cy="257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178"/>
            <p:cNvCxnSpPr>
              <a:stCxn id="29" idx="2"/>
              <a:endCxn id="20" idx="0"/>
            </p:cNvCxnSpPr>
            <p:nvPr/>
          </p:nvCxnSpPr>
          <p:spPr>
            <a:xfrm>
              <a:off x="1504624" y="1432585"/>
              <a:ext cx="693885" cy="284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584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Result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65" y="1548074"/>
            <a:ext cx="3557605" cy="26845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73" y="1548074"/>
            <a:ext cx="3464661" cy="26144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38" y="4102443"/>
            <a:ext cx="3488257" cy="2632243"/>
          </a:xfrm>
          <a:prstGeom prst="rect">
            <a:avLst/>
          </a:prstGeom>
        </p:spPr>
      </p:pic>
      <p:pic>
        <p:nvPicPr>
          <p:cNvPr id="8" name="图片 7" descr="C:\Users\Administrator\Documents\Tencent Files\787092792\FileRecv\MobileFile\Image\QIZ_G4C)`5ZK46L_})39@EQ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03" y="4162511"/>
            <a:ext cx="2854399" cy="2572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2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木头类型</Template>
  <TotalTime>310</TotalTime>
  <Words>181</Words>
  <Application>Microsoft Macintosh PowerPoint</Application>
  <PresentationFormat>宽屏</PresentationFormat>
  <Paragraphs>112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Calibri</vt:lpstr>
      <vt:lpstr>Cambria Math</vt:lpstr>
      <vt:lpstr>Rockwell</vt:lpstr>
      <vt:lpstr>Rockwell Condensed</vt:lpstr>
      <vt:lpstr>Rockwell Extra Bold</vt:lpstr>
      <vt:lpstr>Times New Roman</vt:lpstr>
      <vt:lpstr>Wingdings</vt:lpstr>
      <vt:lpstr>方正姚体</vt:lpstr>
      <vt:lpstr>宋体</vt:lpstr>
      <vt:lpstr>Arial</vt:lpstr>
      <vt:lpstr>木活字</vt:lpstr>
      <vt:lpstr>Bi-Monthly REPORT</vt:lpstr>
      <vt:lpstr>Overview</vt:lpstr>
      <vt:lpstr>Patent</vt:lpstr>
      <vt:lpstr>TTS</vt:lpstr>
      <vt:lpstr>TTS－DNN</vt:lpstr>
      <vt:lpstr>TTS-DNN</vt:lpstr>
      <vt:lpstr>TTS-Bottleneck</vt:lpstr>
      <vt:lpstr>TTS-RNN</vt:lpstr>
      <vt:lpstr>Result</vt:lpstr>
      <vt:lpstr>Chatting Model  </vt:lpstr>
      <vt:lpstr>Accomplish Paper Encoder-Decoder</vt:lpstr>
      <vt:lpstr>Accomplish Paper Local scheme</vt:lpstr>
      <vt:lpstr>Accomplish Paper Result</vt:lpstr>
      <vt:lpstr>Read paper</vt:lpstr>
      <vt:lpstr>Kernel Method</vt:lpstr>
      <vt:lpstr>Kernel Method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Bi-Month REPORT</dc:title>
  <dc:creator>Hope0760</dc:creator>
  <cp:lastModifiedBy>Hope0760</cp:lastModifiedBy>
  <cp:revision>11</cp:revision>
  <dcterms:created xsi:type="dcterms:W3CDTF">2016-08-30T01:42:12Z</dcterms:created>
  <dcterms:modified xsi:type="dcterms:W3CDTF">2016-08-31T01:52:18Z</dcterms:modified>
</cp:coreProperties>
</file>