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5" r:id="rId6"/>
    <p:sldId id="266" r:id="rId7"/>
    <p:sldId id="267" r:id="rId8"/>
    <p:sldId id="268" r:id="rId9"/>
    <p:sldId id="269" r:id="rId10"/>
    <p:sldId id="259" r:id="rId11"/>
    <p:sldId id="261" r:id="rId12"/>
    <p:sldId id="262" r:id="rId13"/>
    <p:sldId id="263" r:id="rId14"/>
    <p:sldId id="264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516E-3D7B-4A01-A2AC-BD0B0329DC9D}" type="datetimeFigureOut">
              <a:rPr lang="zh-CN" altLang="en-US" smtClean="0"/>
              <a:t>2015/8/7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47F8-4592-4494-8BAC-35A6D7EDA6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767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516E-3D7B-4A01-A2AC-BD0B0329DC9D}" type="datetimeFigureOut">
              <a:rPr lang="zh-CN" altLang="en-US" smtClean="0"/>
              <a:t>2015/8/7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47F8-4592-4494-8BAC-35A6D7EDA6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3407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516E-3D7B-4A01-A2AC-BD0B0329DC9D}" type="datetimeFigureOut">
              <a:rPr lang="zh-CN" altLang="en-US" smtClean="0"/>
              <a:t>2015/8/7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47F8-4592-4494-8BAC-35A6D7EDA6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6963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516E-3D7B-4A01-A2AC-BD0B0329DC9D}" type="datetimeFigureOut">
              <a:rPr lang="zh-CN" altLang="en-US" smtClean="0"/>
              <a:t>2015/8/7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47F8-4592-4494-8BAC-35A6D7EDA6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6454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516E-3D7B-4A01-A2AC-BD0B0329DC9D}" type="datetimeFigureOut">
              <a:rPr lang="zh-CN" altLang="en-US" smtClean="0"/>
              <a:t>2015/8/7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47F8-4592-4494-8BAC-35A6D7EDA6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0667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516E-3D7B-4A01-A2AC-BD0B0329DC9D}" type="datetimeFigureOut">
              <a:rPr lang="zh-CN" altLang="en-US" smtClean="0"/>
              <a:t>2015/8/7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47F8-4592-4494-8BAC-35A6D7EDA6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0177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516E-3D7B-4A01-A2AC-BD0B0329DC9D}" type="datetimeFigureOut">
              <a:rPr lang="zh-CN" altLang="en-US" smtClean="0"/>
              <a:t>2015/8/7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47F8-4592-4494-8BAC-35A6D7EDA6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912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516E-3D7B-4A01-A2AC-BD0B0329DC9D}" type="datetimeFigureOut">
              <a:rPr lang="zh-CN" altLang="en-US" smtClean="0"/>
              <a:t>2015/8/7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47F8-4592-4494-8BAC-35A6D7EDA6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6270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516E-3D7B-4A01-A2AC-BD0B0329DC9D}" type="datetimeFigureOut">
              <a:rPr lang="zh-CN" altLang="en-US" smtClean="0"/>
              <a:t>2015/8/7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47F8-4592-4494-8BAC-35A6D7EDA6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8808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516E-3D7B-4A01-A2AC-BD0B0329DC9D}" type="datetimeFigureOut">
              <a:rPr lang="zh-CN" altLang="en-US" smtClean="0"/>
              <a:t>2015/8/7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47F8-4592-4494-8BAC-35A6D7EDA6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9246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516E-3D7B-4A01-A2AC-BD0B0329DC9D}" type="datetimeFigureOut">
              <a:rPr lang="zh-CN" altLang="en-US" smtClean="0"/>
              <a:t>2015/8/7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747F8-4592-4494-8BAC-35A6D7EDA6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0196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8516E-3D7B-4A01-A2AC-BD0B0329DC9D}" type="datetimeFigureOut">
              <a:rPr lang="zh-CN" altLang="en-US" smtClean="0"/>
              <a:t>2015/8/7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747F8-4592-4494-8BAC-35A6D7EDA6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634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414152"/>
            <a:ext cx="9144000" cy="2387600"/>
          </a:xfrm>
        </p:spPr>
        <p:txBody>
          <a:bodyPr/>
          <a:lstStyle/>
          <a:p>
            <a:r>
              <a:rPr lang="en-US" altLang="zh-CN" dirty="0"/>
              <a:t>Theano-Basic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043953" y="4426791"/>
            <a:ext cx="9144000" cy="1655762"/>
          </a:xfrm>
        </p:spPr>
        <p:txBody>
          <a:bodyPr/>
          <a:lstStyle/>
          <a:p>
            <a:pPr algn="r"/>
            <a:r>
              <a:rPr lang="en-US" altLang="zh-CN" dirty="0" smtClean="0"/>
              <a:t>CSLT, NLP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4283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Theano-Basic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CN" dirty="0" smtClean="0"/>
              <a:t>Theano is a graph model.</a:t>
            </a:r>
          </a:p>
          <a:p>
            <a:r>
              <a:rPr lang="en-US" altLang="zh-CN" dirty="0"/>
              <a:t>Theano builds internally a graph structure composed of interconnected </a:t>
            </a:r>
            <a:r>
              <a:rPr lang="en-US" altLang="zh-CN" dirty="0">
                <a:solidFill>
                  <a:srgbClr val="FF0000"/>
                </a:solidFill>
              </a:rPr>
              <a:t>variable nodes</a:t>
            </a:r>
            <a:r>
              <a:rPr lang="en-US" altLang="zh-CN" dirty="0"/>
              <a:t>, </a:t>
            </a:r>
            <a:r>
              <a:rPr lang="en-US" altLang="zh-CN" dirty="0">
                <a:solidFill>
                  <a:srgbClr val="FF0000"/>
                </a:solidFill>
              </a:rPr>
              <a:t>op nodes </a:t>
            </a:r>
            <a:r>
              <a:rPr lang="en-US" altLang="zh-CN" dirty="0"/>
              <a:t>and </a:t>
            </a:r>
            <a:r>
              <a:rPr lang="en-US" altLang="zh-CN" dirty="0" smtClean="0">
                <a:solidFill>
                  <a:srgbClr val="FF0000"/>
                </a:solidFill>
              </a:rPr>
              <a:t>apply nodes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In code :</a:t>
            </a:r>
          </a:p>
          <a:p>
            <a:pPr lvl="1"/>
            <a:r>
              <a:rPr lang="en-US" altLang="zh-CN" dirty="0" smtClean="0"/>
              <a:t>x </a:t>
            </a:r>
            <a:r>
              <a:rPr lang="en-US" altLang="zh-CN" dirty="0"/>
              <a:t>= </a:t>
            </a:r>
            <a:r>
              <a:rPr lang="en-US" altLang="zh-CN" dirty="0" err="1"/>
              <a:t>T.dmatrix</a:t>
            </a:r>
            <a:r>
              <a:rPr lang="en-US" altLang="zh-CN" dirty="0"/>
              <a:t>(’x’)</a:t>
            </a:r>
          </a:p>
          <a:p>
            <a:pPr lvl="1"/>
            <a:r>
              <a:rPr lang="en-US" altLang="zh-CN" dirty="0"/>
              <a:t>y = </a:t>
            </a:r>
            <a:r>
              <a:rPr lang="en-US" altLang="zh-CN" dirty="0" err="1"/>
              <a:t>T.dmatrix</a:t>
            </a:r>
            <a:r>
              <a:rPr lang="en-US" altLang="zh-CN" dirty="0"/>
              <a:t>(’y’)</a:t>
            </a:r>
          </a:p>
          <a:p>
            <a:pPr lvl="1"/>
            <a:r>
              <a:rPr lang="en-US" altLang="zh-CN" dirty="0"/>
              <a:t>z = x + y</a:t>
            </a:r>
            <a:endParaRPr lang="zh-CN" altLang="en-US" dirty="0"/>
          </a:p>
        </p:txBody>
      </p:sp>
      <p:pic>
        <p:nvPicPr>
          <p:cNvPr id="7" name="内容占位符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855848"/>
            <a:ext cx="5181600" cy="4290891"/>
          </a:xfrm>
        </p:spPr>
      </p:pic>
    </p:spTree>
    <p:extLst>
      <p:ext uri="{BB962C8B-B14F-4D97-AF65-F5344CB8AC3E}">
        <p14:creationId xmlns:p14="http://schemas.microsoft.com/office/powerpoint/2010/main" val="295832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Theano-Basic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CN" dirty="0" smtClean="0"/>
              <a:t>Given two variable, compute their sum.</a:t>
            </a:r>
          </a:p>
          <a:p>
            <a:r>
              <a:rPr lang="en-US" altLang="zh-CN" dirty="0" smtClean="0"/>
              <a:t>In python:</a:t>
            </a:r>
          </a:p>
          <a:p>
            <a:pPr lvl="1"/>
            <a:r>
              <a:rPr lang="en-US" altLang="zh-CN" dirty="0" smtClean="0"/>
              <a:t>a = </a:t>
            </a:r>
          </a:p>
          <a:p>
            <a:pPr lvl="1"/>
            <a:r>
              <a:rPr lang="en-US" altLang="zh-CN" dirty="0" smtClean="0"/>
              <a:t>b = </a:t>
            </a:r>
          </a:p>
          <a:p>
            <a:pPr lvl="1"/>
            <a:r>
              <a:rPr lang="en-US" altLang="zh-CN" dirty="0" smtClean="0"/>
              <a:t>c = a + b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zh-CN" dirty="0" smtClean="0"/>
              <a:t>In </a:t>
            </a:r>
            <a:r>
              <a:rPr lang="en-US" altLang="zh-CN" dirty="0" err="1" smtClean="0"/>
              <a:t>numpy</a:t>
            </a:r>
            <a:r>
              <a:rPr lang="en-US" altLang="zh-CN" dirty="0" smtClean="0"/>
              <a:t>:</a:t>
            </a:r>
          </a:p>
          <a:p>
            <a:pPr lvl="1"/>
            <a:r>
              <a:rPr lang="en-US" altLang="zh-CN" dirty="0" smtClean="0"/>
              <a:t>a = </a:t>
            </a:r>
            <a:r>
              <a:rPr lang="en-US" altLang="zh-CN" dirty="0" err="1" smtClean="0"/>
              <a:t>numpy.array</a:t>
            </a:r>
            <a:r>
              <a:rPr lang="en-US" altLang="zh-CN" dirty="0" smtClean="0"/>
              <a:t>()</a:t>
            </a:r>
          </a:p>
          <a:p>
            <a:pPr lvl="1"/>
            <a:r>
              <a:rPr lang="en-US" altLang="zh-CN" dirty="0" smtClean="0"/>
              <a:t>b = </a:t>
            </a:r>
            <a:r>
              <a:rPr lang="en-US" altLang="zh-CN" dirty="0" err="1" smtClean="0"/>
              <a:t>numpy.array</a:t>
            </a:r>
            <a:r>
              <a:rPr lang="en-US" altLang="zh-CN" dirty="0" smtClean="0"/>
              <a:t>()</a:t>
            </a:r>
          </a:p>
          <a:p>
            <a:pPr lvl="1"/>
            <a:r>
              <a:rPr lang="en-US" altLang="zh-CN" dirty="0" smtClean="0"/>
              <a:t>c = a + b</a:t>
            </a:r>
          </a:p>
          <a:p>
            <a:r>
              <a:rPr lang="en-US" altLang="zh-CN" dirty="0" smtClean="0"/>
              <a:t>In theano:</a:t>
            </a:r>
          </a:p>
          <a:p>
            <a:pPr lvl="1"/>
            <a:r>
              <a:rPr lang="en-US" altLang="zh-CN" dirty="0" smtClean="0"/>
              <a:t>ta = </a:t>
            </a:r>
            <a:r>
              <a:rPr lang="en-US" altLang="zh-CN" dirty="0" err="1" smtClean="0"/>
              <a:t>theano.shared</a:t>
            </a:r>
            <a:r>
              <a:rPr lang="en-US" altLang="zh-CN" dirty="0" smtClean="0"/>
              <a:t>(a)</a:t>
            </a:r>
          </a:p>
          <a:p>
            <a:pPr lvl="1"/>
            <a:r>
              <a:rPr lang="en-US" altLang="zh-CN" dirty="0" err="1" smtClean="0"/>
              <a:t>tb</a:t>
            </a:r>
            <a:r>
              <a:rPr lang="en-US" altLang="zh-CN" dirty="0" smtClean="0"/>
              <a:t> = </a:t>
            </a:r>
            <a:r>
              <a:rPr lang="en-US" altLang="zh-CN" dirty="0" err="1" smtClean="0"/>
              <a:t>theano.shared</a:t>
            </a:r>
            <a:r>
              <a:rPr lang="en-US" altLang="zh-CN" dirty="0" smtClean="0"/>
              <a:t>(b)</a:t>
            </a:r>
          </a:p>
          <a:p>
            <a:pPr lvl="1"/>
            <a:r>
              <a:rPr lang="en-US" altLang="zh-CN" dirty="0" err="1" smtClean="0"/>
              <a:t>tc</a:t>
            </a:r>
            <a:r>
              <a:rPr lang="en-US" altLang="zh-CN" dirty="0" smtClean="0"/>
              <a:t> = ta + </a:t>
            </a:r>
            <a:r>
              <a:rPr lang="en-US" altLang="zh-CN" dirty="0" err="1" smtClean="0"/>
              <a:t>tb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4173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Theano-Basic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altLang="zh-CN" dirty="0" smtClean="0"/>
              <a:t>Second, generate variable, and use the function.</a:t>
            </a:r>
          </a:p>
          <a:p>
            <a:pPr lvl="1"/>
            <a:r>
              <a:rPr lang="en-US" altLang="zh-CN" dirty="0" smtClean="0"/>
              <a:t>test_a = </a:t>
            </a:r>
            <a:r>
              <a:rPr lang="en-US" altLang="zh-CN" dirty="0" err="1" smtClean="0"/>
              <a:t>theano.shared</a:t>
            </a:r>
            <a:r>
              <a:rPr lang="en-US" altLang="zh-CN" dirty="0" smtClean="0"/>
              <a:t>(10)</a:t>
            </a:r>
          </a:p>
          <a:p>
            <a:pPr lvl="1"/>
            <a:r>
              <a:rPr lang="en-US" altLang="zh-CN" dirty="0" err="1" smtClean="0"/>
              <a:t>test_b</a:t>
            </a:r>
            <a:r>
              <a:rPr lang="en-US" altLang="zh-CN" dirty="0" smtClean="0"/>
              <a:t> = </a:t>
            </a:r>
            <a:r>
              <a:rPr lang="en-US" altLang="zh-CN" dirty="0" err="1" smtClean="0"/>
              <a:t>theano.shared</a:t>
            </a:r>
            <a:r>
              <a:rPr lang="en-US" altLang="zh-CN" dirty="0" smtClean="0"/>
              <a:t>(5)</a:t>
            </a:r>
          </a:p>
          <a:p>
            <a:pPr lvl="1"/>
            <a:r>
              <a:rPr lang="en-US" altLang="zh-CN" dirty="0" smtClean="0"/>
              <a:t>test_c = f_sum(test_a, test_b)</a:t>
            </a:r>
            <a:endParaRPr lang="zh-CN" altLang="en-US" dirty="0"/>
          </a:p>
        </p:txBody>
      </p:sp>
      <p:sp>
        <p:nvSpPr>
          <p:cNvPr id="5" name="内容占位符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In theano:</a:t>
            </a:r>
          </a:p>
          <a:p>
            <a:r>
              <a:rPr lang="en-US" altLang="zh-CN" dirty="0" smtClean="0"/>
              <a:t>Two steps:</a:t>
            </a:r>
          </a:p>
          <a:p>
            <a:pPr lvl="1"/>
            <a:r>
              <a:rPr lang="en-US" altLang="zh-CN" dirty="0" smtClean="0"/>
              <a:t>First, compile a function</a:t>
            </a:r>
          </a:p>
          <a:p>
            <a:pPr lvl="1"/>
            <a:r>
              <a:rPr lang="en-US" altLang="zh-CN" dirty="0" smtClean="0"/>
              <a:t>Import </a:t>
            </a:r>
            <a:r>
              <a:rPr lang="en-US" altLang="zh-CN" dirty="0" err="1" smtClean="0"/>
              <a:t>theano.tensor</a:t>
            </a:r>
            <a:r>
              <a:rPr lang="en-US" altLang="zh-CN" dirty="0" smtClean="0"/>
              <a:t> as T</a:t>
            </a:r>
          </a:p>
          <a:p>
            <a:pPr lvl="1"/>
            <a:r>
              <a:rPr lang="en-US" altLang="zh-CN" dirty="0" smtClean="0"/>
              <a:t>a = T.scalar(‘a’)</a:t>
            </a:r>
          </a:p>
          <a:p>
            <a:pPr lvl="1"/>
            <a:r>
              <a:rPr lang="en-US" altLang="zh-CN" dirty="0" smtClean="0"/>
              <a:t>b = T.scalar(‘b’)</a:t>
            </a:r>
          </a:p>
          <a:p>
            <a:pPr lvl="1"/>
            <a:r>
              <a:rPr lang="en-US" altLang="zh-CN" dirty="0" smtClean="0"/>
              <a:t>c = a + b</a:t>
            </a:r>
          </a:p>
          <a:p>
            <a:pPr lvl="1"/>
            <a:r>
              <a:rPr lang="en-US" altLang="zh-CN" dirty="0" err="1" smtClean="0"/>
              <a:t>f_sum</a:t>
            </a:r>
            <a:r>
              <a:rPr lang="en-US" altLang="zh-CN" dirty="0" smtClean="0"/>
              <a:t> = </a:t>
            </a:r>
            <a:r>
              <a:rPr lang="en-US" altLang="zh-CN" dirty="0" err="1" smtClean="0"/>
              <a:t>theano.function</a:t>
            </a:r>
            <a:r>
              <a:rPr lang="en-US" altLang="zh-CN" dirty="0" smtClean="0"/>
              <a:t>(			inputs = [a, b]</a:t>
            </a:r>
          </a:p>
          <a:p>
            <a:pPr marL="457200" lvl="1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	outputs = c</a:t>
            </a:r>
          </a:p>
          <a:p>
            <a:pPr marL="457200" lvl="1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	)</a:t>
            </a:r>
          </a:p>
          <a:p>
            <a:pPr marL="457200" lvl="1" indent="0">
              <a:buNone/>
            </a:pP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7367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Theano-Basic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CN" dirty="0" smtClean="0"/>
              <a:t>Another example.</a:t>
            </a:r>
          </a:p>
          <a:p>
            <a:r>
              <a:rPr lang="en-US" altLang="zh-CN" dirty="0" smtClean="0"/>
              <a:t>Using theano function:</a:t>
            </a:r>
          </a:p>
          <a:p>
            <a:pPr lvl="1"/>
            <a:r>
              <a:rPr lang="en-US" altLang="zh-CN" dirty="0" smtClean="0"/>
              <a:t>First  declare variable.</a:t>
            </a:r>
          </a:p>
          <a:p>
            <a:pPr lvl="1"/>
            <a:r>
              <a:rPr lang="en-US" altLang="zh-CN" dirty="0" smtClean="0"/>
              <a:t>Second build symbolic expression.</a:t>
            </a:r>
          </a:p>
          <a:p>
            <a:pPr lvl="1"/>
            <a:r>
              <a:rPr lang="en-US" altLang="zh-CN" dirty="0" smtClean="0"/>
              <a:t>Third compile function.</a:t>
            </a:r>
          </a:p>
          <a:p>
            <a:pPr lvl="1"/>
            <a:r>
              <a:rPr lang="en-US" altLang="zh-CN" dirty="0" smtClean="0"/>
              <a:t>Forth use function.</a:t>
            </a:r>
          </a:p>
          <a:p>
            <a:r>
              <a:rPr lang="en-US" altLang="zh-CN" dirty="0" smtClean="0"/>
              <a:t>Note:</a:t>
            </a:r>
          </a:p>
          <a:p>
            <a:pPr lvl="1"/>
            <a:r>
              <a:rPr lang="en-US" altLang="zh-CN" dirty="0" smtClean="0"/>
              <a:t>In theano function, we could only use theano variable.</a:t>
            </a:r>
          </a:p>
          <a:p>
            <a:pPr lvl="1"/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b="1" dirty="0"/>
              <a:t>import theano</a:t>
            </a:r>
          </a:p>
          <a:p>
            <a:pPr marL="0" indent="0">
              <a:buNone/>
            </a:pPr>
            <a:r>
              <a:rPr lang="en-US" altLang="zh-CN" dirty="0"/>
              <a:t>a = </a:t>
            </a:r>
            <a:r>
              <a:rPr lang="en-US" altLang="zh-CN" dirty="0" err="1" smtClean="0"/>
              <a:t>theano.tensor.vector</a:t>
            </a:r>
            <a:r>
              <a:rPr lang="en-US" altLang="zh-CN" dirty="0" smtClean="0"/>
              <a:t>()</a:t>
            </a:r>
          </a:p>
          <a:p>
            <a:pPr marL="0" indent="0">
              <a:buNone/>
            </a:pPr>
            <a:r>
              <a:rPr lang="en-US" altLang="zh-CN" dirty="0" smtClean="0"/>
              <a:t>out </a:t>
            </a:r>
            <a:r>
              <a:rPr lang="en-US" altLang="zh-CN" dirty="0"/>
              <a:t>= a + a ** 10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f = </a:t>
            </a:r>
            <a:r>
              <a:rPr lang="en-US" altLang="zh-CN" dirty="0" err="1" smtClean="0"/>
              <a:t>theano.function</a:t>
            </a:r>
            <a:r>
              <a:rPr lang="en-US" altLang="zh-CN" dirty="0" smtClean="0"/>
              <a:t>([a], out) </a:t>
            </a:r>
          </a:p>
          <a:p>
            <a:pPr marL="0" indent="0">
              <a:buNone/>
            </a:pPr>
            <a:r>
              <a:rPr lang="en-US" altLang="zh-CN" b="1" dirty="0" smtClean="0"/>
              <a:t>print </a:t>
            </a:r>
            <a:r>
              <a:rPr lang="en-US" altLang="zh-CN" dirty="0"/>
              <a:t>f([0, 1, 2])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‘</a:t>
            </a:r>
            <a:r>
              <a:rPr lang="en-US" altLang="zh-CN" dirty="0"/>
              <a:t>array([0, 2, 1026])‘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1449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Theano-Basic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How to use default variable in python?</a:t>
            </a:r>
          </a:p>
          <a:p>
            <a:r>
              <a:rPr lang="en-US" altLang="zh-CN" dirty="0" err="1" smtClean="0"/>
              <a:t>def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test_function</a:t>
            </a:r>
            <a:r>
              <a:rPr lang="en-US" altLang="zh-CN" dirty="0" smtClean="0"/>
              <a:t>(a, b = 5):</a:t>
            </a:r>
          </a:p>
          <a:p>
            <a:pPr lvl="1"/>
            <a:r>
              <a:rPr lang="en-US" altLang="zh-CN" dirty="0" smtClean="0"/>
              <a:t>return a + b</a:t>
            </a:r>
          </a:p>
          <a:p>
            <a:r>
              <a:rPr lang="en-US" altLang="zh-CN" dirty="0" smtClean="0"/>
              <a:t>print </a:t>
            </a:r>
            <a:r>
              <a:rPr lang="en-US" altLang="zh-CN" dirty="0" err="1" smtClean="0"/>
              <a:t>test_function</a:t>
            </a:r>
            <a:r>
              <a:rPr lang="en-US" altLang="zh-CN" dirty="0" smtClean="0"/>
              <a:t>(3) </a:t>
            </a:r>
            <a:br>
              <a:rPr lang="en-US" altLang="zh-CN" dirty="0" smtClean="0"/>
            </a:br>
            <a:r>
              <a:rPr lang="en-US" altLang="zh-CN" dirty="0" smtClean="0"/>
              <a:t># will print 8</a:t>
            </a:r>
          </a:p>
          <a:p>
            <a:r>
              <a:rPr lang="en-US" altLang="zh-CN" dirty="0" smtClean="0"/>
              <a:t>print </a:t>
            </a:r>
            <a:r>
              <a:rPr lang="en-US" altLang="zh-CN" dirty="0" err="1" smtClean="0"/>
              <a:t>test_function</a:t>
            </a:r>
            <a:r>
              <a:rPr lang="en-US" altLang="zh-CN" dirty="0" smtClean="0"/>
              <a:t>(3,3)</a:t>
            </a:r>
            <a:br>
              <a:rPr lang="en-US" altLang="zh-CN" dirty="0" smtClean="0"/>
            </a:br>
            <a:r>
              <a:rPr lang="en-US" altLang="zh-CN" dirty="0" smtClean="0"/>
              <a:t># will print 6</a:t>
            </a: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How to use default variable in theano?</a:t>
            </a:r>
          </a:p>
          <a:p>
            <a:r>
              <a:rPr lang="en-US" altLang="zh-CN" dirty="0" smtClean="0"/>
              <a:t>from theano import </a:t>
            </a:r>
            <a:r>
              <a:rPr lang="en-US" altLang="zh-CN" dirty="0" err="1" smtClean="0"/>
              <a:t>Param</a:t>
            </a:r>
            <a:endParaRPr lang="en-US" altLang="zh-CN" dirty="0" smtClean="0"/>
          </a:p>
          <a:p>
            <a:r>
              <a:rPr lang="en-US" altLang="zh-CN" dirty="0" smtClean="0"/>
              <a:t>x, y = </a:t>
            </a:r>
            <a:r>
              <a:rPr lang="en-US" altLang="zh-CN" dirty="0" err="1" smtClean="0"/>
              <a:t>T.dscalars</a:t>
            </a:r>
            <a:r>
              <a:rPr lang="en-US" altLang="zh-CN" dirty="0" smtClean="0"/>
              <a:t>(‘x’, ‘y’)</a:t>
            </a:r>
          </a:p>
          <a:p>
            <a:r>
              <a:rPr lang="en-US" altLang="zh-CN" dirty="0" smtClean="0"/>
              <a:t>z = x + y</a:t>
            </a:r>
          </a:p>
          <a:p>
            <a:r>
              <a:rPr lang="en-US" altLang="zh-CN" dirty="0" smtClean="0"/>
              <a:t>f = </a:t>
            </a:r>
            <a:r>
              <a:rPr lang="en-US" altLang="zh-CN" dirty="0" err="1" smtClean="0"/>
              <a:t>theano.function</a:t>
            </a:r>
            <a:r>
              <a:rPr lang="en-US" altLang="zh-CN" dirty="0" smtClean="0"/>
              <a:t>(</a:t>
            </a:r>
            <a:br>
              <a:rPr lang="en-US" altLang="zh-CN" dirty="0" smtClean="0"/>
            </a:br>
            <a:r>
              <a:rPr lang="en-US" altLang="zh-CN" dirty="0" smtClean="0"/>
              <a:t>	inputs = [x, </a:t>
            </a:r>
            <a:r>
              <a:rPr lang="en-US" altLang="zh-CN" dirty="0" err="1" smtClean="0"/>
              <a:t>Param</a:t>
            </a:r>
            <a:r>
              <a:rPr lang="en-US" altLang="zh-CN" dirty="0" smtClean="0"/>
              <a:t>(y, default = 5)],</a:t>
            </a:r>
            <a:br>
              <a:rPr lang="en-US" altLang="zh-CN" dirty="0" smtClean="0"/>
            </a:br>
            <a:r>
              <a:rPr lang="en-US" altLang="zh-CN" dirty="0" smtClean="0"/>
              <a:t>	outputs = z</a:t>
            </a:r>
            <a:br>
              <a:rPr lang="en-US" altLang="zh-CN" dirty="0" smtClean="0"/>
            </a:br>
            <a:r>
              <a:rPr lang="en-US" altLang="zh-CN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343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Theano-Basic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Automatic compute given function’s gradient is mostly why we choose theano.</a:t>
            </a:r>
          </a:p>
          <a:p>
            <a:r>
              <a:rPr lang="en-US" altLang="zh-CN" dirty="0" smtClean="0"/>
              <a:t>How can theano do such job?</a:t>
            </a:r>
          </a:p>
          <a:p>
            <a:pPr lvl="1"/>
            <a:r>
              <a:rPr lang="en-US" altLang="zh-CN" sz="2800" dirty="0" smtClean="0"/>
              <a:t>Chain Rule.</a:t>
            </a:r>
          </a:p>
          <a:p>
            <a:pPr lvl="1"/>
            <a:r>
              <a:rPr lang="en-US" altLang="zh-CN" sz="2800" dirty="0" smtClean="0"/>
              <a:t>Define Two rules for gradient:</a:t>
            </a:r>
          </a:p>
          <a:p>
            <a:pPr lvl="2"/>
            <a:r>
              <a:rPr lang="en-US" altLang="zh-CN" dirty="0" smtClean="0"/>
              <a:t>first is ROP for right operator gradient.</a:t>
            </a:r>
          </a:p>
          <a:p>
            <a:pPr lvl="2"/>
            <a:r>
              <a:rPr lang="en-US" altLang="zh-CN" dirty="0" smtClean="0"/>
              <a:t>Second is LOP for left operator gradient.</a:t>
            </a:r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69852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Theano-Basic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 err="1" smtClean="0"/>
              <a:t>theano.gradient.grad</a:t>
            </a:r>
            <a:r>
              <a:rPr lang="en-US" altLang="zh-CN" dirty="0" smtClean="0"/>
              <a:t>(cost, </a:t>
            </a:r>
          </a:p>
          <a:p>
            <a:pPr marL="0" indent="0">
              <a:buNone/>
            </a:pPr>
            <a:r>
              <a:rPr lang="en-US" altLang="zh-CN" dirty="0" err="1" smtClean="0"/>
              <a:t>wrt</a:t>
            </a:r>
            <a:r>
              <a:rPr lang="en-US" altLang="zh-CN" dirty="0" smtClean="0"/>
              <a:t>,</a:t>
            </a:r>
          </a:p>
          <a:p>
            <a:pPr marL="0" indent="0">
              <a:buNone/>
            </a:pPr>
            <a:r>
              <a:rPr lang="en-US" altLang="zh-CN" dirty="0" err="1" smtClean="0"/>
              <a:t>consider_constant</a:t>
            </a:r>
            <a:r>
              <a:rPr lang="en-US" altLang="zh-CN" dirty="0" smtClean="0"/>
              <a:t>=None,</a:t>
            </a:r>
          </a:p>
          <a:p>
            <a:pPr marL="0" indent="0">
              <a:buNone/>
            </a:pPr>
            <a:r>
              <a:rPr lang="en-US" altLang="zh-CN" dirty="0" err="1" smtClean="0"/>
              <a:t>disconnected_inputs</a:t>
            </a:r>
            <a:r>
              <a:rPr lang="en-US" altLang="zh-CN" dirty="0"/>
              <a:t>='raise',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add_names</a:t>
            </a:r>
            <a:r>
              <a:rPr lang="en-US" altLang="zh-CN" dirty="0" smtClean="0"/>
              <a:t>=True,</a:t>
            </a:r>
          </a:p>
          <a:p>
            <a:pPr marL="0" indent="0">
              <a:buNone/>
            </a:pPr>
            <a:r>
              <a:rPr lang="en-US" altLang="zh-CN" dirty="0" err="1" smtClean="0"/>
              <a:t>known_grads</a:t>
            </a:r>
            <a:r>
              <a:rPr lang="en-US" altLang="zh-CN" dirty="0" smtClean="0"/>
              <a:t>=None</a:t>
            </a:r>
            <a:r>
              <a:rPr lang="en-US" altLang="zh-CN" dirty="0"/>
              <a:t>,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return_disconnected</a:t>
            </a:r>
            <a:r>
              <a:rPr lang="en-US" altLang="zh-CN" dirty="0"/>
              <a:t>='zero')</a:t>
            </a:r>
          </a:p>
          <a:p>
            <a:pPr marL="0" indent="0">
              <a:buNone/>
            </a:pPr>
            <a:r>
              <a:rPr lang="en-US" altLang="zh-CN" dirty="0"/>
              <a:t>Return symbolic gradients for one or more variables with respect to some cost</a:t>
            </a:r>
            <a:r>
              <a:rPr lang="en-US" altLang="zh-CN" dirty="0" smtClean="0"/>
              <a:t>.</a:t>
            </a:r>
            <a:endParaRPr lang="en-US" altLang="zh-CN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Parameters</a:t>
            </a:r>
            <a:r>
              <a:rPr lang="en-US" altLang="zh-CN" dirty="0" smtClean="0"/>
              <a:t>: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cost (Scalar (0-dimensional) tensor variable. May optionally be None if </a:t>
            </a:r>
            <a:r>
              <a:rPr lang="en-US" altLang="zh-CN" dirty="0" err="1"/>
              <a:t>known_grads</a:t>
            </a:r>
            <a:r>
              <a:rPr lang="en-US" altLang="zh-CN" dirty="0"/>
              <a:t> is provided.) – a scalar with respect to which we are differentiating</a:t>
            </a:r>
          </a:p>
          <a:p>
            <a:pPr marL="0" indent="0">
              <a:buNone/>
            </a:pPr>
            <a:r>
              <a:rPr lang="en-US" altLang="zh-CN" dirty="0" err="1"/>
              <a:t>wrt</a:t>
            </a:r>
            <a:r>
              <a:rPr lang="en-US" altLang="zh-CN" dirty="0"/>
              <a:t> (Tensor variable or list of variables.) – term[s] for which we want gradients</a:t>
            </a:r>
          </a:p>
          <a:p>
            <a:pPr marL="0" indent="0">
              <a:buNone/>
            </a:pPr>
            <a:r>
              <a:rPr lang="en-US" altLang="zh-CN" dirty="0" err="1"/>
              <a:t>consider_constant</a:t>
            </a:r>
            <a:r>
              <a:rPr lang="en-US" altLang="zh-CN" dirty="0"/>
              <a:t> (list of variables) – a list of expressions not to </a:t>
            </a:r>
            <a:r>
              <a:rPr lang="en-US" altLang="zh-CN" dirty="0" err="1"/>
              <a:t>backpropagate</a:t>
            </a:r>
            <a:r>
              <a:rPr lang="en-US" altLang="zh-CN" dirty="0"/>
              <a:t> through</a:t>
            </a:r>
          </a:p>
          <a:p>
            <a:pPr marL="0" indent="0">
              <a:buNone/>
            </a:pPr>
            <a:r>
              <a:rPr lang="en-US" altLang="zh-CN" dirty="0" smtClean="0"/>
              <a:t>Return </a:t>
            </a:r>
            <a:r>
              <a:rPr lang="en-US" altLang="zh-CN" dirty="0"/>
              <a:t>type:	</a:t>
            </a:r>
          </a:p>
          <a:p>
            <a:pPr marL="0" indent="0">
              <a:buNone/>
            </a:pPr>
            <a:r>
              <a:rPr lang="en-US" altLang="zh-CN" dirty="0"/>
              <a:t>variable or list/tuple of Variables (matching </a:t>
            </a:r>
            <a:r>
              <a:rPr lang="en-US" altLang="zh-CN" dirty="0" err="1"/>
              <a:t>wrt</a:t>
            </a:r>
            <a:r>
              <a:rPr lang="en-US" altLang="zh-CN" dirty="0"/>
              <a:t>)</a:t>
            </a:r>
            <a:endParaRPr lang="zh-CN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070866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Theano-Basic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Recommend some books:</a:t>
            </a:r>
          </a:p>
          <a:p>
            <a:pPr lvl="1"/>
            <a:r>
              <a:rPr lang="en-US" altLang="zh-CN" b="1" dirty="0"/>
              <a:t>theano </a:t>
            </a:r>
            <a:r>
              <a:rPr lang="en-US" altLang="zh-CN" b="1" dirty="0" smtClean="0"/>
              <a:t>Documentation Release 0.7</a:t>
            </a:r>
          </a:p>
          <a:p>
            <a:pPr lvl="1"/>
            <a:r>
              <a:rPr lang="en-US" altLang="zh-CN" b="1" dirty="0"/>
              <a:t>Deep </a:t>
            </a:r>
            <a:r>
              <a:rPr lang="en-US" altLang="zh-CN" b="1"/>
              <a:t>Learning </a:t>
            </a:r>
            <a:r>
              <a:rPr lang="en-US" altLang="zh-CN" b="1" smtClean="0"/>
              <a:t>Tutorial Release </a:t>
            </a:r>
            <a:r>
              <a:rPr lang="en-US" altLang="zh-CN" b="1" dirty="0"/>
              <a:t>0.1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03237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Theano-Basic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Theano is a Python library that lets you to define, optimize, and evaluate mathematical expressions, </a:t>
            </a:r>
            <a:r>
              <a:rPr lang="en-US" altLang="zh-CN" dirty="0" smtClean="0"/>
              <a:t>especially ones </a:t>
            </a:r>
            <a:r>
              <a:rPr lang="en-US" altLang="zh-CN" dirty="0"/>
              <a:t>with multi-dimensional arrays (</a:t>
            </a:r>
            <a:r>
              <a:rPr lang="en-US" altLang="zh-CN" dirty="0" err="1"/>
              <a:t>numpy.ndarray</a:t>
            </a:r>
            <a:r>
              <a:rPr lang="en-US" altLang="zh-CN" dirty="0" smtClean="0"/>
              <a:t>).</a:t>
            </a:r>
          </a:p>
          <a:p>
            <a:r>
              <a:rPr lang="en-US" altLang="zh-CN" dirty="0" smtClean="0"/>
              <a:t>So, what could theano do?</a:t>
            </a:r>
          </a:p>
          <a:p>
            <a:pPr lvl="1"/>
            <a:r>
              <a:rPr lang="en-US" altLang="zh-CN" dirty="0" smtClean="0"/>
              <a:t>1. Define a function, let theano compute gradient.</a:t>
            </a:r>
          </a:p>
          <a:p>
            <a:pPr lvl="1"/>
            <a:r>
              <a:rPr lang="en-US" altLang="zh-CN" dirty="0" smtClean="0"/>
              <a:t>2. Fast compute multi-dimensional arrays.</a:t>
            </a:r>
          </a:p>
          <a:p>
            <a:pPr lvl="1"/>
            <a:r>
              <a:rPr lang="en-US" altLang="zh-CN" dirty="0" smtClean="0"/>
              <a:t>3. Use GPU in theano.</a:t>
            </a:r>
          </a:p>
          <a:p>
            <a:pPr lvl="1"/>
            <a:r>
              <a:rPr lang="en-US" altLang="zh-CN" dirty="0" smtClean="0"/>
              <a:t>4. Define your own operator &amp; gradient.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7813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Theano-Basic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Why theano so fast?</a:t>
            </a:r>
          </a:p>
          <a:p>
            <a:pPr lvl="1"/>
            <a:r>
              <a:rPr lang="en-US" altLang="zh-CN" dirty="0" smtClean="0"/>
              <a:t>Theano will first compile theano function to c-code, and when you run theano program, you are almost running c program.</a:t>
            </a:r>
          </a:p>
        </p:txBody>
      </p:sp>
    </p:spTree>
    <p:extLst>
      <p:ext uri="{BB962C8B-B14F-4D97-AF65-F5344CB8AC3E}">
        <p14:creationId xmlns:p14="http://schemas.microsoft.com/office/powerpoint/2010/main" val="226661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Theano-Basic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CN" dirty="0" smtClean="0"/>
              <a:t>Data type:</a:t>
            </a:r>
          </a:p>
          <a:p>
            <a:pPr lvl="1"/>
            <a:r>
              <a:rPr lang="en-US" altLang="zh-CN" dirty="0"/>
              <a:t>s</a:t>
            </a:r>
            <a:r>
              <a:rPr lang="en-US" altLang="zh-CN" dirty="0" smtClean="0"/>
              <a:t>calar </a:t>
            </a:r>
            <a:r>
              <a:rPr lang="en-US" altLang="zh-CN" dirty="0" smtClean="0">
                <a:sym typeface="Wingdings" panose="05000000000000000000" pitchFamily="2" charset="2"/>
              </a:rPr>
              <a:t>   single variable .</a:t>
            </a:r>
          </a:p>
          <a:p>
            <a:pPr lvl="1"/>
            <a:r>
              <a:rPr lang="en-US" altLang="zh-CN" dirty="0" smtClean="0">
                <a:sym typeface="Wingdings" panose="05000000000000000000" pitchFamily="2" charset="2"/>
              </a:rPr>
              <a:t>vector   1-dimension variable.</a:t>
            </a:r>
          </a:p>
          <a:p>
            <a:pPr lvl="1"/>
            <a:r>
              <a:rPr lang="en-US" altLang="zh-CN" dirty="0" smtClean="0">
                <a:sym typeface="Wingdings" panose="05000000000000000000" pitchFamily="2" charset="2"/>
              </a:rPr>
              <a:t>row        2-dimension variable but column fixed to 1.</a:t>
            </a:r>
          </a:p>
          <a:p>
            <a:pPr lvl="1"/>
            <a:r>
              <a:rPr lang="en-US" altLang="zh-CN" dirty="0" smtClean="0">
                <a:sym typeface="Wingdings" panose="05000000000000000000" pitchFamily="2" charset="2"/>
              </a:rPr>
              <a:t>col          2-dimension variable but row fixed to 1.</a:t>
            </a:r>
          </a:p>
          <a:p>
            <a:pPr lvl="1"/>
            <a:r>
              <a:rPr lang="en-US" altLang="zh-CN" dirty="0" smtClean="0">
                <a:sym typeface="Wingdings" panose="05000000000000000000" pitchFamily="2" charset="2"/>
              </a:rPr>
              <a:t>matrix   2-dimension variable.</a:t>
            </a:r>
          </a:p>
          <a:p>
            <a:pPr lvl="1"/>
            <a:r>
              <a:rPr lang="en-US" altLang="zh-CN" dirty="0" smtClean="0">
                <a:sym typeface="Wingdings" panose="05000000000000000000" pitchFamily="2" charset="2"/>
              </a:rPr>
              <a:t>tensor3  3-dimension variable.</a:t>
            </a:r>
          </a:p>
          <a:p>
            <a:pPr lvl="1"/>
            <a:r>
              <a:rPr lang="en-US" altLang="zh-CN" dirty="0" smtClean="0">
                <a:sym typeface="Wingdings" panose="05000000000000000000" pitchFamily="2" charset="2"/>
              </a:rPr>
              <a:t>tensor4  4-dimension variable.</a:t>
            </a:r>
          </a:p>
          <a:p>
            <a:pPr lvl="1"/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CN" dirty="0" smtClean="0"/>
              <a:t>byte</a:t>
            </a:r>
            <a:r>
              <a:rPr lang="en-US" altLang="zh-CN" dirty="0"/>
              <a:t>: </a:t>
            </a:r>
            <a:r>
              <a:rPr lang="en-US" altLang="zh-CN" dirty="0" err="1"/>
              <a:t>bscalar</a:t>
            </a:r>
            <a:r>
              <a:rPr lang="en-US" altLang="zh-CN" dirty="0"/>
              <a:t>, </a:t>
            </a:r>
            <a:r>
              <a:rPr lang="en-US" altLang="zh-CN" dirty="0" err="1"/>
              <a:t>bvector</a:t>
            </a:r>
            <a:r>
              <a:rPr lang="en-US" altLang="zh-CN" dirty="0"/>
              <a:t>, </a:t>
            </a:r>
            <a:r>
              <a:rPr lang="en-US" altLang="zh-CN" dirty="0" err="1"/>
              <a:t>bmatrix</a:t>
            </a:r>
            <a:r>
              <a:rPr lang="en-US" altLang="zh-CN" dirty="0"/>
              <a:t>, brow, </a:t>
            </a:r>
            <a:r>
              <a:rPr lang="en-US" altLang="zh-CN" dirty="0" err="1"/>
              <a:t>bcol</a:t>
            </a:r>
            <a:r>
              <a:rPr lang="en-US" altLang="zh-CN" dirty="0"/>
              <a:t>, btensor3, btensor4</a:t>
            </a:r>
          </a:p>
          <a:p>
            <a:r>
              <a:rPr lang="en-US" altLang="zh-CN" dirty="0" smtClean="0"/>
              <a:t>16-bit </a:t>
            </a:r>
            <a:r>
              <a:rPr lang="en-US" altLang="zh-CN" dirty="0"/>
              <a:t>integers: </a:t>
            </a:r>
            <a:r>
              <a:rPr lang="en-US" altLang="zh-CN" dirty="0" err="1"/>
              <a:t>wscalar</a:t>
            </a:r>
            <a:r>
              <a:rPr lang="en-US" altLang="zh-CN" dirty="0"/>
              <a:t>, </a:t>
            </a:r>
            <a:r>
              <a:rPr lang="en-US" altLang="zh-CN" dirty="0" err="1"/>
              <a:t>wvector</a:t>
            </a:r>
            <a:r>
              <a:rPr lang="en-US" altLang="zh-CN" dirty="0"/>
              <a:t>, </a:t>
            </a:r>
            <a:r>
              <a:rPr lang="en-US" altLang="zh-CN" dirty="0" err="1"/>
              <a:t>wmatrix</a:t>
            </a:r>
            <a:r>
              <a:rPr lang="en-US" altLang="zh-CN" dirty="0"/>
              <a:t>, </a:t>
            </a:r>
            <a:r>
              <a:rPr lang="en-US" altLang="zh-CN" dirty="0" err="1"/>
              <a:t>wrow</a:t>
            </a:r>
            <a:r>
              <a:rPr lang="en-US" altLang="zh-CN" dirty="0"/>
              <a:t>, </a:t>
            </a:r>
            <a:r>
              <a:rPr lang="en-US" altLang="zh-CN" dirty="0" err="1"/>
              <a:t>wcol</a:t>
            </a:r>
            <a:r>
              <a:rPr lang="en-US" altLang="zh-CN" dirty="0"/>
              <a:t>, </a:t>
            </a:r>
            <a:r>
              <a:rPr lang="en-US" altLang="zh-CN" dirty="0" smtClean="0"/>
              <a:t>wtensor3,wtensor4</a:t>
            </a:r>
            <a:endParaRPr lang="en-US" altLang="zh-CN" dirty="0"/>
          </a:p>
          <a:p>
            <a:r>
              <a:rPr lang="en-US" altLang="zh-CN" dirty="0" smtClean="0"/>
              <a:t>32-bit </a:t>
            </a:r>
            <a:r>
              <a:rPr lang="en-US" altLang="zh-CN" dirty="0"/>
              <a:t>integers: </a:t>
            </a:r>
            <a:r>
              <a:rPr lang="en-US" altLang="zh-CN" dirty="0" err="1"/>
              <a:t>iscalar</a:t>
            </a:r>
            <a:r>
              <a:rPr lang="en-US" altLang="zh-CN" dirty="0"/>
              <a:t>, </a:t>
            </a:r>
            <a:r>
              <a:rPr lang="en-US" altLang="zh-CN" dirty="0" err="1"/>
              <a:t>ivector</a:t>
            </a:r>
            <a:r>
              <a:rPr lang="en-US" altLang="zh-CN" dirty="0"/>
              <a:t>, </a:t>
            </a:r>
            <a:r>
              <a:rPr lang="en-US" altLang="zh-CN" dirty="0" err="1"/>
              <a:t>imatrix</a:t>
            </a:r>
            <a:r>
              <a:rPr lang="en-US" altLang="zh-CN" dirty="0"/>
              <a:t>, </a:t>
            </a:r>
            <a:r>
              <a:rPr lang="en-US" altLang="zh-CN" dirty="0" err="1"/>
              <a:t>irow</a:t>
            </a:r>
            <a:r>
              <a:rPr lang="en-US" altLang="zh-CN" dirty="0"/>
              <a:t>, </a:t>
            </a:r>
            <a:r>
              <a:rPr lang="en-US" altLang="zh-CN" dirty="0" err="1"/>
              <a:t>icol</a:t>
            </a:r>
            <a:r>
              <a:rPr lang="en-US" altLang="zh-CN" dirty="0"/>
              <a:t>, </a:t>
            </a:r>
            <a:r>
              <a:rPr lang="en-US" altLang="zh-CN" dirty="0" smtClean="0"/>
              <a:t>itensor3,itensor4</a:t>
            </a:r>
            <a:endParaRPr lang="en-US" altLang="zh-CN" dirty="0"/>
          </a:p>
          <a:p>
            <a:r>
              <a:rPr lang="en-US" altLang="zh-CN" dirty="0" smtClean="0"/>
              <a:t>64-bit </a:t>
            </a:r>
            <a:r>
              <a:rPr lang="en-US" altLang="zh-CN" dirty="0"/>
              <a:t>integers: </a:t>
            </a:r>
            <a:r>
              <a:rPr lang="en-US" altLang="zh-CN" dirty="0" err="1"/>
              <a:t>lscalar</a:t>
            </a:r>
            <a:r>
              <a:rPr lang="en-US" altLang="zh-CN" dirty="0"/>
              <a:t>, </a:t>
            </a:r>
            <a:r>
              <a:rPr lang="en-US" altLang="zh-CN" dirty="0" err="1"/>
              <a:t>lvector</a:t>
            </a:r>
            <a:r>
              <a:rPr lang="en-US" altLang="zh-CN" dirty="0"/>
              <a:t>, </a:t>
            </a:r>
            <a:r>
              <a:rPr lang="en-US" altLang="zh-CN" dirty="0" err="1"/>
              <a:t>lmatrix</a:t>
            </a:r>
            <a:r>
              <a:rPr lang="en-US" altLang="zh-CN" dirty="0"/>
              <a:t>, </a:t>
            </a:r>
            <a:r>
              <a:rPr lang="en-US" altLang="zh-CN" dirty="0" err="1"/>
              <a:t>lrow</a:t>
            </a:r>
            <a:r>
              <a:rPr lang="en-US" altLang="zh-CN" dirty="0"/>
              <a:t>, </a:t>
            </a:r>
            <a:r>
              <a:rPr lang="en-US" altLang="zh-CN" dirty="0" err="1"/>
              <a:t>lcol</a:t>
            </a:r>
            <a:r>
              <a:rPr lang="en-US" altLang="zh-CN" dirty="0"/>
              <a:t>, </a:t>
            </a:r>
            <a:r>
              <a:rPr lang="en-US" altLang="zh-CN" dirty="0" smtClean="0"/>
              <a:t>ltensor3, ltensor4</a:t>
            </a:r>
            <a:endParaRPr lang="en-US" altLang="zh-CN" dirty="0"/>
          </a:p>
          <a:p>
            <a:r>
              <a:rPr lang="en-US" altLang="zh-CN" dirty="0" smtClean="0"/>
              <a:t>float</a:t>
            </a:r>
            <a:r>
              <a:rPr lang="en-US" altLang="zh-CN" dirty="0"/>
              <a:t>: </a:t>
            </a:r>
            <a:r>
              <a:rPr lang="en-US" altLang="zh-CN" dirty="0" err="1"/>
              <a:t>fscalar</a:t>
            </a:r>
            <a:r>
              <a:rPr lang="en-US" altLang="zh-CN" dirty="0"/>
              <a:t>, </a:t>
            </a:r>
            <a:r>
              <a:rPr lang="en-US" altLang="zh-CN" dirty="0" err="1"/>
              <a:t>fvector</a:t>
            </a:r>
            <a:r>
              <a:rPr lang="en-US" altLang="zh-CN" dirty="0"/>
              <a:t>, </a:t>
            </a:r>
            <a:r>
              <a:rPr lang="en-US" altLang="zh-CN" dirty="0" err="1"/>
              <a:t>fmatrix</a:t>
            </a:r>
            <a:r>
              <a:rPr lang="en-US" altLang="zh-CN" dirty="0"/>
              <a:t>, </a:t>
            </a:r>
            <a:r>
              <a:rPr lang="en-US" altLang="zh-CN" dirty="0" err="1"/>
              <a:t>frow</a:t>
            </a:r>
            <a:r>
              <a:rPr lang="en-US" altLang="zh-CN" dirty="0"/>
              <a:t>, </a:t>
            </a:r>
            <a:r>
              <a:rPr lang="en-US" altLang="zh-CN" dirty="0" err="1"/>
              <a:t>fcol</a:t>
            </a:r>
            <a:r>
              <a:rPr lang="en-US" altLang="zh-CN" dirty="0"/>
              <a:t>, ftensor3, ftensor4</a:t>
            </a:r>
          </a:p>
          <a:p>
            <a:r>
              <a:rPr lang="en-US" altLang="zh-CN" dirty="0" smtClean="0"/>
              <a:t>double</a:t>
            </a:r>
            <a:r>
              <a:rPr lang="en-US" altLang="zh-CN" dirty="0"/>
              <a:t>: </a:t>
            </a:r>
            <a:r>
              <a:rPr lang="en-US" altLang="zh-CN" dirty="0" err="1"/>
              <a:t>dscalar</a:t>
            </a:r>
            <a:r>
              <a:rPr lang="en-US" altLang="zh-CN" dirty="0"/>
              <a:t>, </a:t>
            </a:r>
            <a:r>
              <a:rPr lang="en-US" altLang="zh-CN" dirty="0" err="1"/>
              <a:t>dvector</a:t>
            </a:r>
            <a:r>
              <a:rPr lang="en-US" altLang="zh-CN" dirty="0"/>
              <a:t>, </a:t>
            </a:r>
            <a:r>
              <a:rPr lang="en-US" altLang="zh-CN" dirty="0" err="1"/>
              <a:t>dmatrix</a:t>
            </a:r>
            <a:r>
              <a:rPr lang="en-US" altLang="zh-CN" dirty="0"/>
              <a:t>, </a:t>
            </a:r>
            <a:r>
              <a:rPr lang="en-US" altLang="zh-CN" dirty="0" err="1"/>
              <a:t>drow</a:t>
            </a:r>
            <a:r>
              <a:rPr lang="en-US" altLang="zh-CN" dirty="0"/>
              <a:t>, </a:t>
            </a:r>
            <a:r>
              <a:rPr lang="en-US" altLang="zh-CN" dirty="0" err="1"/>
              <a:t>dcol</a:t>
            </a:r>
            <a:r>
              <a:rPr lang="en-US" altLang="zh-CN" dirty="0"/>
              <a:t>, dtensor3, dtensor4</a:t>
            </a:r>
          </a:p>
          <a:p>
            <a:r>
              <a:rPr lang="en-US" altLang="zh-CN" dirty="0" smtClean="0"/>
              <a:t>complex</a:t>
            </a:r>
            <a:r>
              <a:rPr lang="en-US" altLang="zh-CN" dirty="0"/>
              <a:t>: </a:t>
            </a:r>
            <a:r>
              <a:rPr lang="en-US" altLang="zh-CN" dirty="0" err="1"/>
              <a:t>cscalar</a:t>
            </a:r>
            <a:r>
              <a:rPr lang="en-US" altLang="zh-CN" dirty="0"/>
              <a:t>, </a:t>
            </a:r>
            <a:r>
              <a:rPr lang="en-US" altLang="zh-CN" dirty="0" err="1"/>
              <a:t>cvector</a:t>
            </a:r>
            <a:r>
              <a:rPr lang="en-US" altLang="zh-CN" dirty="0"/>
              <a:t>, </a:t>
            </a:r>
            <a:r>
              <a:rPr lang="en-US" altLang="zh-CN" dirty="0" err="1"/>
              <a:t>cmatrix</a:t>
            </a:r>
            <a:r>
              <a:rPr lang="en-US" altLang="zh-CN" dirty="0"/>
              <a:t>, crow, </a:t>
            </a:r>
            <a:r>
              <a:rPr lang="en-US" altLang="zh-CN" dirty="0" err="1"/>
              <a:t>ccol</a:t>
            </a:r>
            <a:r>
              <a:rPr lang="en-US" altLang="zh-CN" dirty="0"/>
              <a:t>, ctensor3, ctensor4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6568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Theano-Basic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CN" dirty="0" smtClean="0"/>
              <a:t>Condition</a:t>
            </a:r>
          </a:p>
          <a:p>
            <a:pPr lvl="1"/>
            <a:r>
              <a:rPr lang="en-US" altLang="zh-CN" sz="2800" dirty="0" err="1" smtClean="0"/>
              <a:t>T.switch</a:t>
            </a:r>
            <a:r>
              <a:rPr lang="en-US" altLang="zh-CN" sz="2800" dirty="0" smtClean="0"/>
              <a:t>(</a:t>
            </a:r>
            <a:br>
              <a:rPr lang="en-US" altLang="zh-CN" sz="2800" dirty="0" smtClean="0"/>
            </a:br>
            <a:r>
              <a:rPr lang="en-US" altLang="zh-CN" sz="2800" dirty="0" err="1" smtClean="0"/>
              <a:t>cond</a:t>
            </a:r>
            <a:r>
              <a:rPr lang="en-US" altLang="zh-CN" sz="2800" dirty="0" smtClean="0"/>
              <a:t>,</a:t>
            </a:r>
            <a:br>
              <a:rPr lang="en-US" altLang="zh-CN" sz="2800" dirty="0" smtClean="0"/>
            </a:br>
            <a:r>
              <a:rPr lang="en-US" altLang="zh-CN" sz="2800" dirty="0" err="1" smtClean="0"/>
              <a:t>ift</a:t>
            </a:r>
            <a:r>
              <a:rPr lang="en-US" altLang="zh-CN" sz="2800" dirty="0" smtClean="0"/>
              <a:t>,</a:t>
            </a:r>
            <a:br>
              <a:rPr lang="en-US" altLang="zh-CN" sz="2800" dirty="0" smtClean="0"/>
            </a:br>
            <a:r>
              <a:rPr lang="en-US" altLang="zh-CN" sz="2800" dirty="0" err="1" smtClean="0"/>
              <a:t>iff</a:t>
            </a:r>
            <a:r>
              <a:rPr lang="en-US" altLang="zh-CN" sz="2800" dirty="0" smtClean="0"/>
              <a:t/>
            </a:r>
            <a:br>
              <a:rPr lang="en-US" altLang="zh-CN" sz="2800" dirty="0" smtClean="0"/>
            </a:br>
            <a:r>
              <a:rPr lang="en-US" altLang="zh-CN" sz="2800" dirty="0" smtClean="0"/>
              <a:t>)</a:t>
            </a:r>
          </a:p>
          <a:p>
            <a:pPr lvl="1"/>
            <a:r>
              <a:rPr lang="en-US" altLang="zh-CN" sz="2800" dirty="0" smtClean="0"/>
              <a:t>Theano variable could not directly use symbol comparison.</a:t>
            </a:r>
          </a:p>
          <a:p>
            <a:r>
              <a:rPr lang="en-US" altLang="zh-CN" sz="3200" dirty="0" err="1" smtClean="0"/>
              <a:t>cond</a:t>
            </a:r>
            <a:r>
              <a:rPr lang="en-US" altLang="zh-CN" sz="3200" dirty="0" smtClean="0"/>
              <a:t> </a:t>
            </a:r>
            <a:r>
              <a:rPr lang="en-US" altLang="zh-CN" sz="3200" dirty="0" err="1" smtClean="0"/>
              <a:t>params</a:t>
            </a:r>
            <a:r>
              <a:rPr lang="en-US" altLang="zh-CN" sz="3200" dirty="0" smtClean="0"/>
              <a:t> can receive parameters </a:t>
            </a:r>
            <a:r>
              <a:rPr lang="en-US" altLang="zh-CN" sz="3200" dirty="0" smtClean="0">
                <a:sym typeface="Wingdings" panose="05000000000000000000" pitchFamily="2" charset="2"/>
              </a:rPr>
              <a:t></a:t>
            </a:r>
            <a:endParaRPr lang="zh-CN" altLang="en-US" sz="3200" dirty="0"/>
          </a:p>
        </p:txBody>
      </p:sp>
      <p:sp>
        <p:nvSpPr>
          <p:cNvPr id="6" name="内容占位符 5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CN" dirty="0" err="1" smtClean="0"/>
              <a:t>theano.tensor.lt</a:t>
            </a:r>
            <a:r>
              <a:rPr lang="en-US" altLang="zh-CN" dirty="0" smtClean="0"/>
              <a:t>(a, b)</a:t>
            </a:r>
          </a:p>
          <a:p>
            <a:pPr marL="457200" lvl="1" indent="0">
              <a:buNone/>
            </a:pPr>
            <a:r>
              <a:rPr lang="en-US" altLang="zh-CN" dirty="0" smtClean="0"/>
              <a:t>Returns a symbolic 'int8' tensor representing the result of logical less-than (a&lt;b).  Also available using syntax a &lt; b</a:t>
            </a:r>
          </a:p>
          <a:p>
            <a:r>
              <a:rPr lang="en-US" altLang="zh-CN" dirty="0" smtClean="0"/>
              <a:t>theano.tensor.gt(a, b)</a:t>
            </a:r>
          </a:p>
          <a:p>
            <a:pPr marL="457200" lvl="1" indent="0">
              <a:buNone/>
            </a:pPr>
            <a:r>
              <a:rPr lang="en-US" altLang="zh-CN" dirty="0" smtClean="0"/>
              <a:t>Returns a symbolic 'int8' tensor representing the result of logical greater-than (a&gt;b). Also available using syntax a &gt; b</a:t>
            </a:r>
          </a:p>
          <a:p>
            <a:r>
              <a:rPr lang="en-US" altLang="zh-CN" dirty="0" err="1" smtClean="0"/>
              <a:t>theano.tensor.le</a:t>
            </a:r>
            <a:r>
              <a:rPr lang="en-US" altLang="zh-CN" dirty="0" smtClean="0"/>
              <a:t>(a, b)</a:t>
            </a:r>
          </a:p>
          <a:p>
            <a:pPr marL="457200" lvl="1" indent="0">
              <a:buNone/>
            </a:pPr>
            <a:r>
              <a:rPr lang="en-US" altLang="zh-CN" dirty="0" smtClean="0"/>
              <a:t>Returns a variable representing the result of logical less than or equal (a&lt;=b). Also available using syntax a &lt;= b</a:t>
            </a:r>
          </a:p>
          <a:p>
            <a:r>
              <a:rPr lang="en-US" altLang="zh-CN" dirty="0" smtClean="0"/>
              <a:t>theano.tensor.ge(a, b)</a:t>
            </a:r>
          </a:p>
          <a:p>
            <a:pPr marL="457200" lvl="1" indent="0">
              <a:buNone/>
            </a:pPr>
            <a:r>
              <a:rPr lang="en-US" altLang="zh-CN" dirty="0" smtClean="0"/>
              <a:t>Returns a variable representing the result of logical greater or equal than (a&gt;=b). Also available using syntax a &gt;= b</a:t>
            </a:r>
          </a:p>
          <a:p>
            <a:r>
              <a:rPr lang="en-US" altLang="zh-CN" dirty="0" err="1" smtClean="0">
                <a:solidFill>
                  <a:srgbClr val="FF0000"/>
                </a:solidFill>
              </a:rPr>
              <a:t>theano.tensor.eq</a:t>
            </a:r>
            <a:r>
              <a:rPr lang="en-US" altLang="zh-CN" dirty="0" smtClean="0">
                <a:solidFill>
                  <a:srgbClr val="FF0000"/>
                </a:solidFill>
              </a:rPr>
              <a:t>(a, b)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Returns a variable representing the result of logical equality (a==b). </a:t>
            </a:r>
          </a:p>
          <a:p>
            <a:r>
              <a:rPr lang="en-US" altLang="zh-CN" dirty="0" err="1" smtClean="0">
                <a:solidFill>
                  <a:srgbClr val="FF0000"/>
                </a:solidFill>
              </a:rPr>
              <a:t>theano.tensor.neq</a:t>
            </a:r>
            <a:r>
              <a:rPr lang="en-US" altLang="zh-CN" dirty="0" smtClean="0">
                <a:solidFill>
                  <a:srgbClr val="FF0000"/>
                </a:solidFill>
              </a:rPr>
              <a:t>(a, b)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Returns a variable representing the result of logical inequality (a!=b).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34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Theano-Basic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altLang="zh-CN" sz="2400" dirty="0" smtClean="0"/>
              <a:t>Loop</a:t>
            </a:r>
          </a:p>
          <a:p>
            <a:r>
              <a:rPr lang="en-US" altLang="zh-CN" sz="2400" dirty="0" err="1" smtClean="0"/>
              <a:t>theano.scan</a:t>
            </a:r>
            <a:r>
              <a:rPr lang="en-US" altLang="zh-CN" sz="2400" dirty="0" smtClean="0"/>
              <a:t>(</a:t>
            </a:r>
            <a:r>
              <a:rPr lang="en-US" altLang="zh-CN" sz="2400" dirty="0" err="1" smtClean="0"/>
              <a:t>fn</a:t>
            </a:r>
            <a:r>
              <a:rPr lang="en-US" altLang="zh-CN" sz="2400" dirty="0" smtClean="0"/>
              <a:t>, </a:t>
            </a:r>
            <a:br>
              <a:rPr lang="en-US" altLang="zh-CN" sz="2400" dirty="0" smtClean="0"/>
            </a:br>
            <a:r>
              <a:rPr lang="en-US" altLang="zh-CN" sz="2400" dirty="0" smtClean="0"/>
              <a:t>sequences=None,</a:t>
            </a:r>
            <a:br>
              <a:rPr lang="en-US" altLang="zh-CN" sz="2400" dirty="0" smtClean="0"/>
            </a:br>
            <a:r>
              <a:rPr lang="en-US" altLang="zh-CN" sz="2400" dirty="0" err="1" smtClean="0"/>
              <a:t>outputs_info</a:t>
            </a:r>
            <a:r>
              <a:rPr lang="en-US" altLang="zh-CN" sz="2400" dirty="0" smtClean="0"/>
              <a:t>=None, </a:t>
            </a:r>
            <a:r>
              <a:rPr lang="en-US" altLang="zh-CN" sz="2400" dirty="0" err="1" smtClean="0"/>
              <a:t>non_sequences</a:t>
            </a:r>
            <a:r>
              <a:rPr lang="en-US" altLang="zh-CN" sz="2400" dirty="0" smtClean="0"/>
              <a:t>=None,</a:t>
            </a:r>
            <a:br>
              <a:rPr lang="en-US" altLang="zh-CN" sz="2400" dirty="0" smtClean="0"/>
            </a:br>
            <a:r>
              <a:rPr lang="en-US" altLang="zh-CN" sz="2400" dirty="0" err="1" smtClean="0"/>
              <a:t>n_steps</a:t>
            </a:r>
            <a:r>
              <a:rPr lang="en-US" altLang="zh-CN" sz="2400" dirty="0" smtClean="0"/>
              <a:t>=None,</a:t>
            </a:r>
            <a:br>
              <a:rPr lang="en-US" altLang="zh-CN" sz="2400" dirty="0" smtClean="0"/>
            </a:br>
            <a:r>
              <a:rPr lang="en-US" altLang="zh-CN" sz="2400" dirty="0" err="1" smtClean="0"/>
              <a:t>truncate_gradient</a:t>
            </a:r>
            <a:r>
              <a:rPr lang="en-US" altLang="zh-CN" sz="2400" dirty="0" smtClean="0"/>
              <a:t>=-1, </a:t>
            </a:r>
            <a:r>
              <a:rPr lang="en-US" altLang="zh-CN" sz="2400" dirty="0" err="1" smtClean="0"/>
              <a:t>go_backwards</a:t>
            </a:r>
            <a:r>
              <a:rPr lang="en-US" altLang="zh-CN" sz="2400" dirty="0" smtClean="0"/>
              <a:t>=False, </a:t>
            </a:r>
            <a:br>
              <a:rPr lang="en-US" altLang="zh-CN" sz="2400" dirty="0" smtClean="0"/>
            </a:br>
            <a:r>
              <a:rPr lang="en-US" altLang="zh-CN" sz="2400" dirty="0" smtClean="0"/>
              <a:t>mode=None, </a:t>
            </a:r>
            <a:br>
              <a:rPr lang="en-US" altLang="zh-CN" sz="2400" dirty="0" smtClean="0"/>
            </a:br>
            <a:r>
              <a:rPr lang="en-US" altLang="zh-CN" sz="2400" dirty="0" smtClean="0"/>
              <a:t>name=None, </a:t>
            </a:r>
            <a:br>
              <a:rPr lang="en-US" altLang="zh-CN" sz="2400" dirty="0" smtClean="0"/>
            </a:br>
            <a:r>
              <a:rPr lang="en-US" altLang="zh-CN" sz="2400" dirty="0" smtClean="0"/>
              <a:t>profile=False, </a:t>
            </a:r>
            <a:br>
              <a:rPr lang="en-US" altLang="zh-CN" sz="2400" dirty="0" smtClean="0"/>
            </a:br>
            <a:r>
              <a:rPr lang="en-US" altLang="zh-CN" sz="2400" dirty="0" err="1" smtClean="0"/>
              <a:t>allow_gc</a:t>
            </a:r>
            <a:r>
              <a:rPr lang="en-US" altLang="zh-CN" sz="2400" dirty="0" smtClean="0"/>
              <a:t>=None, </a:t>
            </a:r>
            <a:br>
              <a:rPr lang="en-US" altLang="zh-CN" sz="2400" dirty="0" smtClean="0"/>
            </a:br>
            <a:r>
              <a:rPr lang="en-US" altLang="zh-CN" sz="2400" dirty="0" smtClean="0"/>
              <a:t>strict=False)</a:t>
            </a:r>
            <a:endParaRPr lang="zh-CN" altLang="en-US" sz="2400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3400" dirty="0" err="1" smtClean="0"/>
              <a:t>fn</a:t>
            </a:r>
            <a:r>
              <a:rPr lang="en-US" altLang="zh-CN" sz="3400" dirty="0" smtClean="0"/>
              <a:t> : </a:t>
            </a:r>
            <a:r>
              <a:rPr lang="en-US" altLang="zh-CN" sz="3400" dirty="0" err="1" smtClean="0"/>
              <a:t>fn</a:t>
            </a:r>
            <a:r>
              <a:rPr lang="en-US" altLang="zh-CN" sz="3400" dirty="0" smtClean="0"/>
              <a:t> is a function that describes the operations involved in one step of scan.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3400" dirty="0" smtClean="0"/>
              <a:t>sequences : sequences is the list of Theano variables or dictionaries describing the sequences scan has to iterate over.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3400" dirty="0" err="1" smtClean="0"/>
              <a:t>outputs_info</a:t>
            </a:r>
            <a:r>
              <a:rPr lang="en-US" altLang="zh-CN" sz="3400" dirty="0" smtClean="0"/>
              <a:t> : </a:t>
            </a:r>
            <a:r>
              <a:rPr lang="en-US" altLang="zh-CN" sz="3400" dirty="0" err="1" smtClean="0"/>
              <a:t>outputs_info</a:t>
            </a:r>
            <a:r>
              <a:rPr lang="en-US" altLang="zh-CN" sz="3400" dirty="0" smtClean="0"/>
              <a:t> is the list of Theano variables or dictionaries describing the initial state of the outputs computed recurrently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3400" dirty="0" err="1" smtClean="0"/>
              <a:t>non_sequences</a:t>
            </a:r>
            <a:r>
              <a:rPr lang="en-US" altLang="zh-CN" sz="3400" dirty="0" smtClean="0"/>
              <a:t> : </a:t>
            </a:r>
            <a:r>
              <a:rPr lang="en-US" altLang="zh-CN" sz="3400" dirty="0" err="1" smtClean="0"/>
              <a:t>non_sequences</a:t>
            </a:r>
            <a:r>
              <a:rPr lang="en-US" altLang="zh-CN" sz="3400" dirty="0" smtClean="0"/>
              <a:t> is the list of arguments that are passed to </a:t>
            </a:r>
            <a:r>
              <a:rPr lang="en-US" altLang="zh-CN" sz="3400" dirty="0" err="1" smtClean="0"/>
              <a:t>fn</a:t>
            </a:r>
            <a:r>
              <a:rPr lang="en-US" altLang="zh-CN" sz="3400" dirty="0" smtClean="0"/>
              <a:t> at each steps.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3400" dirty="0" err="1" smtClean="0"/>
              <a:t>n_steps</a:t>
            </a:r>
            <a:r>
              <a:rPr lang="en-US" altLang="zh-CN" sz="3400" dirty="0" smtClean="0"/>
              <a:t> : </a:t>
            </a:r>
            <a:r>
              <a:rPr lang="en-US" altLang="zh-CN" sz="3400" dirty="0" err="1" smtClean="0"/>
              <a:t>n_steps</a:t>
            </a:r>
            <a:r>
              <a:rPr lang="en-US" altLang="zh-CN" sz="3400" dirty="0" smtClean="0"/>
              <a:t> is the number of steps to iterate given as an </a:t>
            </a:r>
            <a:r>
              <a:rPr lang="en-US" altLang="zh-CN" sz="3400" dirty="0" err="1" smtClean="0"/>
              <a:t>int</a:t>
            </a:r>
            <a:r>
              <a:rPr lang="en-US" altLang="zh-CN" sz="3400" dirty="0" smtClean="0"/>
              <a:t> or Theano scalar.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1993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Theano-Basic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CN" dirty="0"/>
              <a:t>Scan Example: Computing </a:t>
            </a:r>
            <a:r>
              <a:rPr lang="en-US" altLang="zh-CN" dirty="0" err="1"/>
              <a:t>tanh</a:t>
            </a:r>
            <a:r>
              <a:rPr lang="en-US" altLang="zh-CN" dirty="0"/>
              <a:t>(x(t).dot(W) + b)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b="1" dirty="0" smtClean="0"/>
              <a:t>import </a:t>
            </a:r>
            <a:r>
              <a:rPr lang="en-US" altLang="zh-CN" b="1" dirty="0"/>
              <a:t>theano</a:t>
            </a:r>
          </a:p>
          <a:p>
            <a:pPr marL="0" indent="0">
              <a:buNone/>
            </a:pPr>
            <a:r>
              <a:rPr lang="en-US" altLang="zh-CN" b="1" dirty="0"/>
              <a:t>import theano.tensor as T</a:t>
            </a:r>
          </a:p>
          <a:p>
            <a:pPr marL="0" indent="0">
              <a:buNone/>
            </a:pPr>
            <a:r>
              <a:rPr lang="en-US" altLang="zh-CN" b="1" dirty="0"/>
              <a:t>import </a:t>
            </a:r>
            <a:r>
              <a:rPr lang="en-US" altLang="zh-CN" b="1" dirty="0" err="1"/>
              <a:t>numpy</a:t>
            </a:r>
            <a:r>
              <a:rPr lang="en-US" altLang="zh-CN" b="1" dirty="0"/>
              <a:t> as </a:t>
            </a:r>
            <a:r>
              <a:rPr lang="en-US" altLang="zh-CN" b="1" dirty="0" smtClean="0"/>
              <a:t>np</a:t>
            </a:r>
          </a:p>
          <a:p>
            <a:pPr marL="0" indent="0">
              <a:buNone/>
            </a:pPr>
            <a:r>
              <a:rPr lang="en-US" altLang="zh-CN" dirty="0" smtClean="0"/>
              <a:t>X </a:t>
            </a:r>
            <a:r>
              <a:rPr lang="en-US" altLang="zh-CN" dirty="0"/>
              <a:t>= </a:t>
            </a:r>
            <a:r>
              <a:rPr lang="en-US" altLang="zh-CN" dirty="0" err="1"/>
              <a:t>T.matrix</a:t>
            </a:r>
            <a:r>
              <a:rPr lang="en-US" altLang="zh-CN" dirty="0"/>
              <a:t>("X")</a:t>
            </a:r>
          </a:p>
          <a:p>
            <a:pPr marL="0" indent="0">
              <a:buNone/>
            </a:pPr>
            <a:r>
              <a:rPr lang="en-US" altLang="zh-CN" dirty="0"/>
              <a:t>W = </a:t>
            </a:r>
            <a:r>
              <a:rPr lang="en-US" altLang="zh-CN" dirty="0" err="1"/>
              <a:t>T.matrix</a:t>
            </a:r>
            <a:r>
              <a:rPr lang="en-US" altLang="zh-CN" dirty="0"/>
              <a:t>("W")</a:t>
            </a:r>
          </a:p>
          <a:p>
            <a:pPr marL="0" indent="0">
              <a:buNone/>
            </a:pPr>
            <a:r>
              <a:rPr lang="en-US" altLang="zh-CN" dirty="0" err="1"/>
              <a:t>b_sym</a:t>
            </a:r>
            <a:r>
              <a:rPr lang="en-US" altLang="zh-CN" dirty="0"/>
              <a:t> = </a:t>
            </a:r>
            <a:r>
              <a:rPr lang="en-US" altLang="zh-CN" dirty="0" err="1"/>
              <a:t>T.vector</a:t>
            </a:r>
            <a:r>
              <a:rPr lang="en-US" altLang="zh-CN" dirty="0"/>
              <a:t>("</a:t>
            </a:r>
            <a:r>
              <a:rPr lang="en-US" altLang="zh-CN" dirty="0" err="1" smtClean="0"/>
              <a:t>b_sym</a:t>
            </a:r>
            <a:r>
              <a:rPr lang="en-US" altLang="zh-CN" dirty="0" smtClean="0"/>
              <a:t>")</a:t>
            </a:r>
          </a:p>
          <a:p>
            <a:pPr marL="0" indent="0">
              <a:buNone/>
            </a:pPr>
            <a:r>
              <a:rPr lang="en-US" altLang="zh-CN" dirty="0" smtClean="0"/>
              <a:t>results, updates = </a:t>
            </a:r>
            <a:r>
              <a:rPr lang="en-US" altLang="zh-CN" dirty="0" err="1" smtClean="0"/>
              <a:t>theano.scan</a:t>
            </a:r>
            <a:r>
              <a:rPr lang="en-US" altLang="zh-CN" dirty="0" smtClean="0"/>
              <a:t>(</a:t>
            </a:r>
            <a:r>
              <a:rPr lang="en-US" altLang="zh-CN" b="1" dirty="0" smtClean="0"/>
              <a:t>lambda </a:t>
            </a:r>
            <a:r>
              <a:rPr lang="en-US" altLang="zh-CN" dirty="0" smtClean="0"/>
              <a:t>v: </a:t>
            </a:r>
            <a:r>
              <a:rPr lang="en-US" altLang="zh-CN" dirty="0" err="1" smtClean="0"/>
              <a:t>T.tanh</a:t>
            </a:r>
            <a:r>
              <a:rPr lang="en-US" altLang="zh-CN" dirty="0" smtClean="0"/>
              <a:t>(T.dot(v, W) + </a:t>
            </a:r>
            <a:r>
              <a:rPr lang="en-US" altLang="zh-CN" dirty="0" err="1" smtClean="0"/>
              <a:t>b_sym</a:t>
            </a:r>
            <a:r>
              <a:rPr lang="en-US" altLang="zh-CN" dirty="0" smtClean="0"/>
              <a:t>), sequences=X)</a:t>
            </a:r>
          </a:p>
          <a:p>
            <a:pPr marL="0" indent="0">
              <a:buNone/>
            </a:pPr>
            <a:r>
              <a:rPr lang="en-US" altLang="zh-CN" dirty="0" err="1" smtClean="0"/>
              <a:t>compute_elementwise</a:t>
            </a:r>
            <a:r>
              <a:rPr lang="en-US" altLang="zh-CN" dirty="0" smtClean="0"/>
              <a:t> = </a:t>
            </a:r>
            <a:r>
              <a:rPr lang="en-US" altLang="zh-CN" dirty="0" err="1" smtClean="0"/>
              <a:t>theano.function</a:t>
            </a:r>
            <a:r>
              <a:rPr lang="en-US" altLang="zh-CN" dirty="0" smtClean="0"/>
              <a:t>(inputs=[X, W, </a:t>
            </a:r>
            <a:r>
              <a:rPr lang="en-US" altLang="zh-CN" dirty="0" err="1" smtClean="0"/>
              <a:t>b_sym</a:t>
            </a:r>
            <a:r>
              <a:rPr lang="en-US" altLang="zh-CN" dirty="0" smtClean="0"/>
              <a:t>], outputs=[results])</a:t>
            </a:r>
          </a:p>
          <a:p>
            <a:endParaRPr lang="en-US" altLang="zh-CN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# test values</a:t>
            </a:r>
          </a:p>
          <a:p>
            <a:pPr marL="0" indent="0">
              <a:buNone/>
            </a:pPr>
            <a:r>
              <a:rPr lang="en-US" altLang="zh-CN" dirty="0" smtClean="0"/>
              <a:t>x = </a:t>
            </a:r>
            <a:r>
              <a:rPr lang="en-US" altLang="zh-CN" dirty="0" err="1" smtClean="0"/>
              <a:t>np.eye</a:t>
            </a:r>
            <a:r>
              <a:rPr lang="en-US" altLang="zh-CN" dirty="0" smtClean="0"/>
              <a:t>(2, </a:t>
            </a:r>
            <a:r>
              <a:rPr lang="en-US" altLang="zh-CN" dirty="0" err="1" smtClean="0"/>
              <a:t>dtype</a:t>
            </a:r>
            <a:r>
              <a:rPr lang="en-US" altLang="zh-CN" dirty="0" smtClean="0"/>
              <a:t>=</a:t>
            </a:r>
            <a:r>
              <a:rPr lang="en-US" altLang="zh-CN" dirty="0" err="1" smtClean="0"/>
              <a:t>theano.config.floatX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w = </a:t>
            </a:r>
            <a:r>
              <a:rPr lang="en-US" altLang="zh-CN" dirty="0" err="1" smtClean="0"/>
              <a:t>np.ones</a:t>
            </a:r>
            <a:r>
              <a:rPr lang="en-US" altLang="zh-CN" dirty="0" smtClean="0"/>
              <a:t>(</a:t>
            </a:r>
          </a:p>
          <a:p>
            <a:pPr marL="0" indent="0">
              <a:buNone/>
            </a:pPr>
            <a:r>
              <a:rPr lang="en-US" altLang="zh-CN" dirty="0" smtClean="0"/>
              <a:t>(2, 2), </a:t>
            </a:r>
            <a:r>
              <a:rPr lang="en-US" altLang="zh-CN" dirty="0" err="1" smtClean="0"/>
              <a:t>dtype</a:t>
            </a:r>
            <a:r>
              <a:rPr lang="en-US" altLang="zh-CN" dirty="0" smtClean="0"/>
              <a:t>=</a:t>
            </a:r>
            <a:r>
              <a:rPr lang="en-US" altLang="zh-CN" dirty="0" err="1" smtClean="0"/>
              <a:t>theano.config.floatX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b = </a:t>
            </a:r>
            <a:r>
              <a:rPr lang="en-US" altLang="zh-CN" dirty="0" err="1" smtClean="0"/>
              <a:t>np.ones</a:t>
            </a:r>
            <a:r>
              <a:rPr lang="en-US" altLang="zh-CN" dirty="0" smtClean="0"/>
              <a:t>((2), </a:t>
            </a:r>
            <a:r>
              <a:rPr lang="en-US" altLang="zh-CN" dirty="0" err="1" smtClean="0"/>
              <a:t>dtype</a:t>
            </a:r>
            <a:r>
              <a:rPr lang="en-US" altLang="zh-CN" dirty="0" smtClean="0"/>
              <a:t>=</a:t>
            </a:r>
            <a:r>
              <a:rPr lang="en-US" altLang="zh-CN" dirty="0" err="1" smtClean="0"/>
              <a:t>theano.config.floatX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b[1] = 2</a:t>
            </a:r>
          </a:p>
          <a:p>
            <a:pPr marL="0" indent="0">
              <a:buNone/>
            </a:pPr>
            <a:r>
              <a:rPr lang="en-US" altLang="zh-CN" b="1" dirty="0" smtClean="0"/>
              <a:t>print </a:t>
            </a:r>
            <a:r>
              <a:rPr lang="en-US" altLang="zh-CN" dirty="0" err="1" smtClean="0"/>
              <a:t>compute_elementwise</a:t>
            </a:r>
            <a:r>
              <a:rPr lang="en-US" altLang="zh-CN" dirty="0" smtClean="0"/>
              <a:t>(x, w, b)[0]</a:t>
            </a:r>
          </a:p>
          <a:p>
            <a:pPr marL="0" indent="0">
              <a:buNone/>
            </a:pPr>
            <a:r>
              <a:rPr lang="en-US" altLang="zh-CN" dirty="0" smtClean="0"/>
              <a:t># comparison with </a:t>
            </a:r>
            <a:r>
              <a:rPr lang="en-US" altLang="zh-CN" dirty="0" err="1" smtClean="0"/>
              <a:t>numpy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b="1" dirty="0" smtClean="0"/>
              <a:t>print </a:t>
            </a:r>
            <a:r>
              <a:rPr lang="en-US" altLang="zh-CN" dirty="0" err="1" smtClean="0"/>
              <a:t>np.tanh</a:t>
            </a:r>
            <a:r>
              <a:rPr lang="en-US" altLang="zh-CN" dirty="0" smtClean="0"/>
              <a:t>(x.dot(w) + b)</a:t>
            </a:r>
            <a:endParaRPr lang="zh-CN" altLang="en-US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98145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Theano-Basic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CN" dirty="0"/>
              <a:t>Scan Example: Computing norms of lines of X</a:t>
            </a:r>
          </a:p>
          <a:p>
            <a:pPr marL="0" indent="0">
              <a:buNone/>
            </a:pPr>
            <a:r>
              <a:rPr lang="en-US" altLang="zh-CN" b="1" dirty="0"/>
              <a:t>import theano</a:t>
            </a:r>
          </a:p>
          <a:p>
            <a:pPr marL="0" indent="0">
              <a:buNone/>
            </a:pPr>
            <a:r>
              <a:rPr lang="en-US" altLang="zh-CN" b="1" dirty="0"/>
              <a:t>import theano.tensor as T</a:t>
            </a:r>
          </a:p>
          <a:p>
            <a:pPr marL="0" indent="0">
              <a:buNone/>
            </a:pPr>
            <a:r>
              <a:rPr lang="en-US" altLang="zh-CN" b="1" dirty="0"/>
              <a:t>import </a:t>
            </a:r>
            <a:r>
              <a:rPr lang="en-US" altLang="zh-CN" b="1" dirty="0" err="1"/>
              <a:t>numpy</a:t>
            </a:r>
            <a:r>
              <a:rPr lang="en-US" altLang="zh-CN" b="1" dirty="0"/>
              <a:t> as np</a:t>
            </a:r>
          </a:p>
          <a:p>
            <a:pPr marL="0" indent="0">
              <a:buNone/>
            </a:pPr>
            <a:r>
              <a:rPr lang="en-US" altLang="zh-CN" dirty="0"/>
              <a:t># define tensor variable</a:t>
            </a:r>
          </a:p>
          <a:p>
            <a:pPr marL="0" indent="0">
              <a:buNone/>
            </a:pPr>
            <a:r>
              <a:rPr lang="en-US" altLang="zh-CN" dirty="0"/>
              <a:t>X = </a:t>
            </a:r>
            <a:r>
              <a:rPr lang="en-US" altLang="zh-CN" dirty="0" err="1"/>
              <a:t>T.matrix</a:t>
            </a:r>
            <a:r>
              <a:rPr lang="en-US" altLang="zh-CN" dirty="0"/>
              <a:t>("X")</a:t>
            </a:r>
          </a:p>
          <a:p>
            <a:pPr marL="0" indent="0">
              <a:buNone/>
            </a:pPr>
            <a:r>
              <a:rPr lang="en-US" altLang="zh-CN" dirty="0"/>
              <a:t>results, updates = </a:t>
            </a:r>
            <a:r>
              <a:rPr lang="en-US" altLang="zh-CN" dirty="0" err="1"/>
              <a:t>theano.scan</a:t>
            </a:r>
            <a:r>
              <a:rPr lang="en-US" altLang="zh-CN" dirty="0" smtClean="0"/>
              <a:t>(</a:t>
            </a:r>
          </a:p>
          <a:p>
            <a:pPr marL="0" indent="0">
              <a:buNone/>
            </a:pPr>
            <a:r>
              <a:rPr lang="en-US" altLang="zh-CN" b="1" dirty="0" smtClean="0"/>
              <a:t>lambda </a:t>
            </a:r>
            <a:r>
              <a:rPr lang="en-US" altLang="zh-CN" dirty="0" err="1"/>
              <a:t>x_i</a:t>
            </a:r>
            <a:r>
              <a:rPr lang="en-US" altLang="zh-CN" dirty="0"/>
              <a:t>: </a:t>
            </a:r>
            <a:r>
              <a:rPr lang="en-US" altLang="zh-CN" dirty="0" err="1"/>
              <a:t>T.sqrt</a:t>
            </a:r>
            <a:r>
              <a:rPr lang="en-US" altLang="zh-CN" dirty="0"/>
              <a:t>((</a:t>
            </a:r>
            <a:r>
              <a:rPr lang="en-US" altLang="zh-CN" dirty="0" err="1"/>
              <a:t>x_i</a:t>
            </a:r>
            <a:r>
              <a:rPr lang="en-US" altLang="zh-CN" dirty="0"/>
              <a:t> ** 2).sum()),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sequences</a:t>
            </a:r>
            <a:r>
              <a:rPr lang="en-US" altLang="zh-CN" dirty="0"/>
              <a:t>=[X])</a:t>
            </a:r>
          </a:p>
          <a:p>
            <a:pPr marL="0" indent="0">
              <a:buNone/>
            </a:pPr>
            <a:r>
              <a:rPr lang="en-US" altLang="zh-CN" dirty="0" err="1"/>
              <a:t>compute_norm_lines</a:t>
            </a:r>
            <a:r>
              <a:rPr lang="en-US" altLang="zh-CN" dirty="0"/>
              <a:t> =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theano.function</a:t>
            </a:r>
            <a:r>
              <a:rPr lang="en-US" altLang="zh-CN" dirty="0" smtClean="0"/>
              <a:t>(inputs</a:t>
            </a:r>
            <a:r>
              <a:rPr lang="en-US" altLang="zh-CN" dirty="0"/>
              <a:t>=[X], outputs=[results</a:t>
            </a:r>
            <a:r>
              <a:rPr lang="en-US" altLang="zh-CN" dirty="0" smtClean="0"/>
              <a:t>])</a:t>
            </a:r>
            <a:endParaRPr lang="en-US" altLang="zh-CN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# test value</a:t>
            </a:r>
          </a:p>
          <a:p>
            <a:pPr marL="0" indent="0">
              <a:buNone/>
            </a:pPr>
            <a:r>
              <a:rPr lang="en-US" altLang="zh-CN" dirty="0" smtClean="0"/>
              <a:t>x = </a:t>
            </a:r>
            <a:r>
              <a:rPr lang="en-US" altLang="zh-CN" dirty="0" err="1" smtClean="0"/>
              <a:t>np.diag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np.arange</a:t>
            </a:r>
            <a:r>
              <a:rPr lang="en-US" altLang="zh-CN" dirty="0" smtClean="0"/>
              <a:t>(1, 6, </a:t>
            </a:r>
            <a:r>
              <a:rPr lang="en-US" altLang="zh-CN" dirty="0" err="1" smtClean="0"/>
              <a:t>dtype</a:t>
            </a:r>
            <a:r>
              <a:rPr lang="en-US" altLang="zh-CN" dirty="0" smtClean="0"/>
              <a:t>=</a:t>
            </a:r>
            <a:r>
              <a:rPr lang="en-US" altLang="zh-CN" dirty="0" err="1" smtClean="0"/>
              <a:t>theano.config.floatX</a:t>
            </a:r>
            <a:r>
              <a:rPr lang="en-US" altLang="zh-CN" dirty="0" smtClean="0"/>
              <a:t>), 1)</a:t>
            </a:r>
          </a:p>
          <a:p>
            <a:pPr marL="0" indent="0">
              <a:buNone/>
            </a:pPr>
            <a:r>
              <a:rPr lang="en-US" altLang="zh-CN" b="1" dirty="0" smtClean="0"/>
              <a:t>print </a:t>
            </a:r>
            <a:r>
              <a:rPr lang="en-US" altLang="zh-CN" dirty="0" err="1" smtClean="0"/>
              <a:t>compute_norm_lines</a:t>
            </a:r>
            <a:r>
              <a:rPr lang="en-US" altLang="zh-CN" dirty="0" smtClean="0"/>
              <a:t>(x)[0]</a:t>
            </a:r>
          </a:p>
          <a:p>
            <a:pPr marL="0" indent="0">
              <a:buNone/>
            </a:pPr>
            <a:r>
              <a:rPr lang="en-US" altLang="zh-CN" dirty="0" smtClean="0"/>
              <a:t># comparison with </a:t>
            </a:r>
            <a:r>
              <a:rPr lang="en-US" altLang="zh-CN" dirty="0" err="1" smtClean="0"/>
              <a:t>numpy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b="1" dirty="0" smtClean="0"/>
              <a:t>print </a:t>
            </a:r>
            <a:r>
              <a:rPr lang="en-US" altLang="zh-CN" dirty="0" err="1" smtClean="0"/>
              <a:t>np.sqrt</a:t>
            </a:r>
            <a:r>
              <a:rPr lang="en-US" altLang="zh-CN" dirty="0" smtClean="0"/>
              <a:t>((x ** 2).sum(1))</a:t>
            </a:r>
            <a:endParaRPr lang="zh-CN" altLang="en-US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7945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 smtClean="0"/>
              <a:t>Theano-Basic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fr-FR" altLang="zh-CN" sz="1200" dirty="0"/>
              <a:t>Scan Example: Computing the sequence x(t) = x(t - 2).dot(U) + x(t - 1).dot(V) + tanh(x(t - 1).dot(W) </a:t>
            </a:r>
            <a:r>
              <a:rPr lang="fr-FR" altLang="zh-CN" sz="1200" dirty="0" smtClean="0"/>
              <a:t>+ </a:t>
            </a:r>
            <a:r>
              <a:rPr lang="en-US" altLang="zh-CN" sz="1200" dirty="0" smtClean="0"/>
              <a:t>b)</a:t>
            </a:r>
          </a:p>
          <a:p>
            <a:pPr marL="0" indent="0">
              <a:buNone/>
            </a:pPr>
            <a:r>
              <a:rPr lang="en-US" altLang="zh-CN" sz="1200" b="1" dirty="0"/>
              <a:t>import theano</a:t>
            </a:r>
          </a:p>
          <a:p>
            <a:pPr marL="0" indent="0">
              <a:buNone/>
            </a:pPr>
            <a:r>
              <a:rPr lang="en-US" altLang="zh-CN" sz="1200" b="1" dirty="0"/>
              <a:t>import theano.tensor as T</a:t>
            </a:r>
          </a:p>
          <a:p>
            <a:pPr marL="0" indent="0">
              <a:buNone/>
            </a:pPr>
            <a:r>
              <a:rPr lang="en-US" altLang="zh-CN" sz="1200" b="1" dirty="0"/>
              <a:t>import </a:t>
            </a:r>
            <a:r>
              <a:rPr lang="en-US" altLang="zh-CN" sz="1200" b="1" dirty="0" err="1"/>
              <a:t>numpy</a:t>
            </a:r>
            <a:r>
              <a:rPr lang="en-US" altLang="zh-CN" sz="1200" b="1" dirty="0"/>
              <a:t> as np</a:t>
            </a:r>
          </a:p>
          <a:p>
            <a:pPr marL="0" indent="0">
              <a:buNone/>
            </a:pPr>
            <a:r>
              <a:rPr lang="en-US" altLang="zh-CN" sz="1200" dirty="0"/>
              <a:t># define tensor variables</a:t>
            </a:r>
          </a:p>
          <a:p>
            <a:pPr marL="0" indent="0">
              <a:buNone/>
            </a:pPr>
            <a:r>
              <a:rPr lang="en-US" altLang="zh-CN" sz="1200" dirty="0"/>
              <a:t>X = </a:t>
            </a:r>
            <a:r>
              <a:rPr lang="en-US" altLang="zh-CN" sz="1200" dirty="0" err="1"/>
              <a:t>T.matrix</a:t>
            </a:r>
            <a:r>
              <a:rPr lang="en-US" altLang="zh-CN" sz="1200" dirty="0"/>
              <a:t>("X</a:t>
            </a:r>
            <a:r>
              <a:rPr lang="en-US" altLang="zh-CN" sz="1200" dirty="0" smtClean="0"/>
              <a:t>"); W </a:t>
            </a:r>
            <a:r>
              <a:rPr lang="en-US" altLang="zh-CN" sz="1200" dirty="0"/>
              <a:t>= </a:t>
            </a:r>
            <a:r>
              <a:rPr lang="en-US" altLang="zh-CN" sz="1200" dirty="0" err="1"/>
              <a:t>T.matrix</a:t>
            </a:r>
            <a:r>
              <a:rPr lang="en-US" altLang="zh-CN" sz="1200" dirty="0"/>
              <a:t>("W</a:t>
            </a:r>
            <a:r>
              <a:rPr lang="en-US" altLang="zh-CN" sz="1200" dirty="0" smtClean="0"/>
              <a:t>");</a:t>
            </a:r>
          </a:p>
          <a:p>
            <a:pPr marL="0" indent="0">
              <a:buNone/>
            </a:pPr>
            <a:r>
              <a:rPr lang="en-US" altLang="zh-CN" sz="1200" dirty="0" err="1" smtClean="0"/>
              <a:t>b_sym</a:t>
            </a:r>
            <a:r>
              <a:rPr lang="en-US" altLang="zh-CN" sz="1200" dirty="0" smtClean="0"/>
              <a:t> </a:t>
            </a:r>
            <a:r>
              <a:rPr lang="en-US" altLang="zh-CN" sz="1200" dirty="0"/>
              <a:t>= </a:t>
            </a:r>
            <a:r>
              <a:rPr lang="en-US" altLang="zh-CN" sz="1200" dirty="0" err="1" smtClean="0"/>
              <a:t>T.vector</a:t>
            </a:r>
            <a:r>
              <a:rPr lang="en-US" altLang="zh-CN" sz="1200" dirty="0"/>
              <a:t>("</a:t>
            </a:r>
            <a:r>
              <a:rPr lang="en-US" altLang="zh-CN" sz="1200" dirty="0" err="1"/>
              <a:t>b_sym</a:t>
            </a:r>
            <a:r>
              <a:rPr lang="en-US" altLang="zh-CN" sz="1200" dirty="0" smtClean="0"/>
              <a:t>");U </a:t>
            </a:r>
            <a:r>
              <a:rPr lang="en-US" altLang="zh-CN" sz="1200" dirty="0"/>
              <a:t>= </a:t>
            </a:r>
            <a:r>
              <a:rPr lang="en-US" altLang="zh-CN" sz="1200" dirty="0" err="1"/>
              <a:t>T.matrix</a:t>
            </a:r>
            <a:r>
              <a:rPr lang="en-US" altLang="zh-CN" sz="1200" dirty="0"/>
              <a:t>("U</a:t>
            </a:r>
            <a:r>
              <a:rPr lang="en-US" altLang="zh-CN" sz="1200" dirty="0" smtClean="0"/>
              <a:t>");</a:t>
            </a:r>
          </a:p>
          <a:p>
            <a:pPr marL="0" indent="0">
              <a:buNone/>
            </a:pPr>
            <a:r>
              <a:rPr lang="en-US" altLang="zh-CN" sz="1200" dirty="0" smtClean="0"/>
              <a:t>V </a:t>
            </a:r>
            <a:r>
              <a:rPr lang="en-US" altLang="zh-CN" sz="1200" dirty="0"/>
              <a:t>= </a:t>
            </a:r>
            <a:r>
              <a:rPr lang="en-US" altLang="zh-CN" sz="1200" dirty="0" err="1"/>
              <a:t>T.matrix</a:t>
            </a:r>
            <a:r>
              <a:rPr lang="en-US" altLang="zh-CN" sz="1200" dirty="0"/>
              <a:t>("V</a:t>
            </a:r>
            <a:r>
              <a:rPr lang="en-US" altLang="zh-CN" sz="1200" dirty="0" smtClean="0"/>
              <a:t>") ; </a:t>
            </a:r>
            <a:r>
              <a:rPr lang="en-US" altLang="zh-CN" sz="1200" dirty="0" err="1" smtClean="0"/>
              <a:t>n_sym</a:t>
            </a:r>
            <a:r>
              <a:rPr lang="en-US" altLang="zh-CN" sz="1200" dirty="0" smtClean="0"/>
              <a:t> </a:t>
            </a:r>
            <a:r>
              <a:rPr lang="en-US" altLang="zh-CN" sz="1200" dirty="0"/>
              <a:t>= </a:t>
            </a:r>
            <a:r>
              <a:rPr lang="en-US" altLang="zh-CN" sz="1200" dirty="0" err="1"/>
              <a:t>T.iscalar</a:t>
            </a:r>
            <a:r>
              <a:rPr lang="en-US" altLang="zh-CN" sz="1200" dirty="0"/>
              <a:t>("</a:t>
            </a:r>
            <a:r>
              <a:rPr lang="en-US" altLang="zh-CN" sz="1200" dirty="0" err="1"/>
              <a:t>n_sym</a:t>
            </a:r>
            <a:r>
              <a:rPr lang="en-US" altLang="zh-CN" sz="1200" dirty="0"/>
              <a:t>")</a:t>
            </a:r>
          </a:p>
          <a:p>
            <a:pPr marL="0" indent="0">
              <a:buNone/>
            </a:pPr>
            <a:r>
              <a:rPr lang="en-US" altLang="zh-CN" sz="1200" dirty="0"/>
              <a:t>results, updates = </a:t>
            </a:r>
            <a:r>
              <a:rPr lang="en-US" altLang="zh-CN" sz="1200" dirty="0" err="1"/>
              <a:t>theano.scan</a:t>
            </a:r>
            <a:r>
              <a:rPr lang="en-US" altLang="zh-CN" sz="1200" dirty="0" smtClean="0"/>
              <a:t>(</a:t>
            </a:r>
          </a:p>
          <a:p>
            <a:pPr marL="0" indent="0">
              <a:buNone/>
            </a:pPr>
            <a:r>
              <a:rPr lang="en-US" altLang="zh-CN" sz="1200" b="1" dirty="0" smtClean="0"/>
              <a:t>lambda </a:t>
            </a:r>
            <a:r>
              <a:rPr lang="en-US" altLang="zh-CN" sz="1200" dirty="0"/>
              <a:t>x_tm2, x_tm1: T.dot(x_tm2, U) + </a:t>
            </a:r>
            <a:endParaRPr lang="en-US" altLang="zh-CN" sz="1200" dirty="0" smtClean="0"/>
          </a:p>
          <a:p>
            <a:pPr marL="0" indent="0">
              <a:buNone/>
            </a:pPr>
            <a:r>
              <a:rPr lang="en-US" altLang="zh-CN" sz="1200" dirty="0" smtClean="0"/>
              <a:t>T.dot(x_tm1</a:t>
            </a:r>
            <a:r>
              <a:rPr lang="en-US" altLang="zh-CN" sz="1200" dirty="0"/>
              <a:t>, V) + </a:t>
            </a:r>
            <a:r>
              <a:rPr lang="en-US" altLang="zh-CN" sz="1200" dirty="0" err="1"/>
              <a:t>T.tanh</a:t>
            </a:r>
            <a:r>
              <a:rPr lang="en-US" altLang="zh-CN" sz="1200" dirty="0"/>
              <a:t>(</a:t>
            </a:r>
            <a:r>
              <a:rPr lang="en-US" altLang="zh-CN" sz="1200" dirty="0" err="1"/>
              <a:t>n_steps</a:t>
            </a:r>
            <a:r>
              <a:rPr lang="en-US" altLang="zh-CN" sz="1200" dirty="0"/>
              <a:t>=</a:t>
            </a:r>
            <a:r>
              <a:rPr lang="en-US" altLang="zh-CN" sz="1200" dirty="0" err="1"/>
              <a:t>n_sym</a:t>
            </a:r>
            <a:r>
              <a:rPr lang="en-US" altLang="zh-CN" sz="1200" dirty="0"/>
              <a:t>, </a:t>
            </a:r>
            <a:endParaRPr lang="en-US" altLang="zh-CN" sz="1200" dirty="0" smtClean="0"/>
          </a:p>
          <a:p>
            <a:pPr marL="0" indent="0">
              <a:buNone/>
            </a:pPr>
            <a:r>
              <a:rPr lang="en-US" altLang="zh-CN" sz="1200" dirty="0" err="1" smtClean="0"/>
              <a:t>outputs_info</a:t>
            </a:r>
            <a:r>
              <a:rPr lang="en-US" altLang="zh-CN" sz="1200" dirty="0"/>
              <a:t>=[</a:t>
            </a:r>
            <a:r>
              <a:rPr lang="en-US" altLang="zh-CN" sz="1200" dirty="0" err="1"/>
              <a:t>dict</a:t>
            </a:r>
            <a:r>
              <a:rPr lang="en-US" altLang="zh-CN" sz="1200" dirty="0"/>
              <a:t>(initial=X, taps=[-2, -1])])</a:t>
            </a:r>
          </a:p>
          <a:p>
            <a:pPr marL="0" indent="0">
              <a:buNone/>
            </a:pPr>
            <a:r>
              <a:rPr lang="en-US" altLang="zh-CN" sz="1200" dirty="0"/>
              <a:t>compute_seq2 = </a:t>
            </a:r>
            <a:r>
              <a:rPr lang="en-US" altLang="zh-CN" sz="1200" dirty="0" err="1"/>
              <a:t>theano.function</a:t>
            </a:r>
            <a:r>
              <a:rPr lang="en-US" altLang="zh-CN" sz="1200" dirty="0" smtClean="0"/>
              <a:t>(</a:t>
            </a:r>
          </a:p>
          <a:p>
            <a:pPr marL="0" indent="0">
              <a:buNone/>
            </a:pPr>
            <a:r>
              <a:rPr lang="en-US" altLang="zh-CN" sz="1200" dirty="0" smtClean="0"/>
              <a:t>inputs</a:t>
            </a:r>
            <a:r>
              <a:rPr lang="en-US" altLang="zh-CN" sz="1200" dirty="0"/>
              <a:t>=[X, U, V, W, </a:t>
            </a:r>
            <a:r>
              <a:rPr lang="en-US" altLang="zh-CN" sz="1200" dirty="0" err="1"/>
              <a:t>b_sym</a:t>
            </a:r>
            <a:r>
              <a:rPr lang="en-US" altLang="zh-CN" sz="1200" dirty="0"/>
              <a:t>, </a:t>
            </a:r>
            <a:r>
              <a:rPr lang="en-US" altLang="zh-CN" sz="1200" dirty="0" err="1"/>
              <a:t>n_sym</a:t>
            </a:r>
            <a:r>
              <a:rPr lang="en-US" altLang="zh-CN" sz="1200" dirty="0" smtClean="0"/>
              <a:t>],</a:t>
            </a:r>
          </a:p>
          <a:p>
            <a:pPr marL="0" indent="0">
              <a:buNone/>
            </a:pPr>
            <a:r>
              <a:rPr lang="en-US" altLang="zh-CN" sz="1200" dirty="0" smtClean="0"/>
              <a:t>outputs</a:t>
            </a:r>
            <a:r>
              <a:rPr lang="en-US" altLang="zh-CN" sz="1200" dirty="0"/>
              <a:t>=[results])</a:t>
            </a:r>
            <a:endParaRPr lang="zh-CN" altLang="en-US" sz="1200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1000" dirty="0"/>
              <a:t># test values</a:t>
            </a:r>
          </a:p>
          <a:p>
            <a:pPr marL="0" indent="0">
              <a:buNone/>
            </a:pPr>
            <a:r>
              <a:rPr lang="en-US" altLang="zh-CN" sz="1000" dirty="0"/>
              <a:t>x = </a:t>
            </a:r>
            <a:r>
              <a:rPr lang="en-US" altLang="zh-CN" sz="1000" dirty="0" err="1"/>
              <a:t>np.zeros</a:t>
            </a:r>
            <a:r>
              <a:rPr lang="en-US" altLang="zh-CN" sz="1000" dirty="0"/>
              <a:t>((2, 2), </a:t>
            </a:r>
            <a:r>
              <a:rPr lang="en-US" altLang="zh-CN" sz="1000" dirty="0" err="1"/>
              <a:t>dtype</a:t>
            </a:r>
            <a:r>
              <a:rPr lang="en-US" altLang="zh-CN" sz="1000" dirty="0"/>
              <a:t>=</a:t>
            </a:r>
            <a:r>
              <a:rPr lang="en-US" altLang="zh-CN" sz="1000" dirty="0" err="1"/>
              <a:t>theano.config.floatX</a:t>
            </a:r>
            <a:r>
              <a:rPr lang="en-US" altLang="zh-CN" sz="1000" dirty="0"/>
              <a:t>) # the initial value must be able to return x[1, 1] = 1</a:t>
            </a:r>
          </a:p>
          <a:p>
            <a:pPr marL="0" indent="0">
              <a:buNone/>
            </a:pPr>
            <a:r>
              <a:rPr lang="en-US" altLang="zh-CN" sz="1000" dirty="0"/>
              <a:t>w = 0.5 * </a:t>
            </a:r>
            <a:r>
              <a:rPr lang="en-US" altLang="zh-CN" sz="1000" dirty="0" err="1"/>
              <a:t>np.ones</a:t>
            </a:r>
            <a:r>
              <a:rPr lang="en-US" altLang="zh-CN" sz="1000" dirty="0"/>
              <a:t>((2, 2), </a:t>
            </a:r>
            <a:r>
              <a:rPr lang="en-US" altLang="zh-CN" sz="1000" dirty="0" err="1"/>
              <a:t>dtype</a:t>
            </a:r>
            <a:r>
              <a:rPr lang="en-US" altLang="zh-CN" sz="1000" dirty="0"/>
              <a:t>=</a:t>
            </a:r>
            <a:r>
              <a:rPr lang="en-US" altLang="zh-CN" sz="1000" dirty="0" err="1"/>
              <a:t>theano.config.floatX</a:t>
            </a:r>
            <a:r>
              <a:rPr lang="en-US" altLang="zh-CN" sz="1000" dirty="0"/>
              <a:t>)</a:t>
            </a:r>
          </a:p>
          <a:p>
            <a:pPr marL="0" indent="0">
              <a:buNone/>
            </a:pPr>
            <a:r>
              <a:rPr lang="en-US" altLang="zh-CN" sz="1000" dirty="0"/>
              <a:t>u = 0.5 * (</a:t>
            </a:r>
            <a:r>
              <a:rPr lang="en-US" altLang="zh-CN" sz="1000" dirty="0" err="1"/>
              <a:t>np.ones</a:t>
            </a:r>
            <a:r>
              <a:rPr lang="en-US" altLang="zh-CN" sz="1000" dirty="0"/>
              <a:t>((2, 2), </a:t>
            </a:r>
            <a:r>
              <a:rPr lang="en-US" altLang="zh-CN" sz="1000" dirty="0" err="1"/>
              <a:t>dtype</a:t>
            </a:r>
            <a:r>
              <a:rPr lang="en-US" altLang="zh-CN" sz="1000" dirty="0"/>
              <a:t>=</a:t>
            </a:r>
            <a:r>
              <a:rPr lang="en-US" altLang="zh-CN" sz="1000" dirty="0" err="1"/>
              <a:t>theano.config.floatX</a:t>
            </a:r>
            <a:r>
              <a:rPr lang="en-US" altLang="zh-CN" sz="1000" dirty="0"/>
              <a:t>) - </a:t>
            </a:r>
            <a:r>
              <a:rPr lang="en-US" altLang="zh-CN" sz="1000" dirty="0" err="1"/>
              <a:t>np.eye</a:t>
            </a:r>
            <a:r>
              <a:rPr lang="en-US" altLang="zh-CN" sz="1000" dirty="0"/>
              <a:t>(2, </a:t>
            </a:r>
            <a:r>
              <a:rPr lang="en-US" altLang="zh-CN" sz="1000" dirty="0" err="1"/>
              <a:t>dtype</a:t>
            </a:r>
            <a:r>
              <a:rPr lang="en-US" altLang="zh-CN" sz="1000" dirty="0"/>
              <a:t>=</a:t>
            </a:r>
            <a:r>
              <a:rPr lang="en-US" altLang="zh-CN" sz="1000" dirty="0" err="1"/>
              <a:t>theano.config.floatX</a:t>
            </a:r>
            <a:r>
              <a:rPr lang="en-US" altLang="zh-CN" sz="1000" dirty="0"/>
              <a:t>))</a:t>
            </a:r>
          </a:p>
          <a:p>
            <a:pPr marL="0" indent="0">
              <a:buNone/>
            </a:pPr>
            <a:r>
              <a:rPr lang="en-US" altLang="zh-CN" sz="1000" dirty="0"/>
              <a:t>v = 0.5 * </a:t>
            </a:r>
            <a:r>
              <a:rPr lang="en-US" altLang="zh-CN" sz="1000" dirty="0" err="1"/>
              <a:t>np.ones</a:t>
            </a:r>
            <a:r>
              <a:rPr lang="en-US" altLang="zh-CN" sz="1000" dirty="0"/>
              <a:t>((2, 2), </a:t>
            </a:r>
            <a:r>
              <a:rPr lang="en-US" altLang="zh-CN" sz="1000" dirty="0" err="1"/>
              <a:t>dtype</a:t>
            </a:r>
            <a:r>
              <a:rPr lang="en-US" altLang="zh-CN" sz="1000" dirty="0"/>
              <a:t>=</a:t>
            </a:r>
            <a:r>
              <a:rPr lang="en-US" altLang="zh-CN" sz="1000" dirty="0" err="1"/>
              <a:t>theano.config.floatX</a:t>
            </a:r>
            <a:r>
              <a:rPr lang="en-US" altLang="zh-CN" sz="1000" dirty="0"/>
              <a:t>)</a:t>
            </a:r>
          </a:p>
          <a:p>
            <a:pPr marL="0" indent="0">
              <a:buNone/>
            </a:pPr>
            <a:r>
              <a:rPr lang="en-US" altLang="zh-CN" sz="1000" dirty="0"/>
              <a:t>n = 10</a:t>
            </a:r>
          </a:p>
          <a:p>
            <a:pPr marL="0" indent="0">
              <a:buNone/>
            </a:pPr>
            <a:r>
              <a:rPr lang="en-US" altLang="zh-CN" sz="1000" dirty="0"/>
              <a:t>b = </a:t>
            </a:r>
            <a:r>
              <a:rPr lang="en-US" altLang="zh-CN" sz="1000" dirty="0" err="1"/>
              <a:t>np.ones</a:t>
            </a:r>
            <a:r>
              <a:rPr lang="en-US" altLang="zh-CN" sz="1000" dirty="0"/>
              <a:t>((2), </a:t>
            </a:r>
            <a:r>
              <a:rPr lang="en-US" altLang="zh-CN" sz="1000" dirty="0" err="1"/>
              <a:t>dtype</a:t>
            </a:r>
            <a:r>
              <a:rPr lang="en-US" altLang="zh-CN" sz="1000" dirty="0"/>
              <a:t>=</a:t>
            </a:r>
            <a:r>
              <a:rPr lang="en-US" altLang="zh-CN" sz="1000" dirty="0" err="1"/>
              <a:t>theano.config.floatX</a:t>
            </a:r>
            <a:r>
              <a:rPr lang="en-US" altLang="zh-CN" sz="1000" dirty="0"/>
              <a:t>)</a:t>
            </a:r>
          </a:p>
          <a:p>
            <a:pPr marL="0" indent="0">
              <a:buNone/>
            </a:pPr>
            <a:r>
              <a:rPr lang="en-US" altLang="zh-CN" sz="1000" b="1" dirty="0"/>
              <a:t>print </a:t>
            </a:r>
            <a:r>
              <a:rPr lang="en-US" altLang="zh-CN" sz="1000" dirty="0"/>
              <a:t>compute_seq2(x, u, v, w, b, n)</a:t>
            </a:r>
          </a:p>
          <a:p>
            <a:pPr marL="0" indent="0">
              <a:buNone/>
            </a:pPr>
            <a:r>
              <a:rPr lang="en-US" altLang="zh-CN" sz="1000" dirty="0"/>
              <a:t># comparison with </a:t>
            </a:r>
            <a:r>
              <a:rPr lang="en-US" altLang="zh-CN" sz="1000" dirty="0" err="1"/>
              <a:t>numpy</a:t>
            </a:r>
            <a:endParaRPr lang="en-US" altLang="zh-CN" sz="1000" dirty="0"/>
          </a:p>
          <a:p>
            <a:pPr marL="0" indent="0">
              <a:buNone/>
            </a:pPr>
            <a:r>
              <a:rPr lang="en-US" altLang="zh-CN" sz="1000" dirty="0" err="1"/>
              <a:t>x_res</a:t>
            </a:r>
            <a:r>
              <a:rPr lang="en-US" altLang="zh-CN" sz="1000" dirty="0"/>
              <a:t> = </a:t>
            </a:r>
            <a:r>
              <a:rPr lang="en-US" altLang="zh-CN" sz="1000" dirty="0" err="1"/>
              <a:t>np.zeros</a:t>
            </a:r>
            <a:r>
              <a:rPr lang="en-US" altLang="zh-CN" sz="1000" dirty="0"/>
              <a:t>((10, 2))</a:t>
            </a:r>
          </a:p>
          <a:p>
            <a:pPr marL="0" indent="0">
              <a:buNone/>
            </a:pPr>
            <a:r>
              <a:rPr lang="pl-PL" altLang="zh-CN" sz="1000" dirty="0"/>
              <a:t>x_res[0] = x[0].dot(u) + x[1].dot(v) + np.tanh(x[1].dot(w) + b)</a:t>
            </a:r>
          </a:p>
          <a:p>
            <a:pPr marL="0" indent="0">
              <a:buNone/>
            </a:pPr>
            <a:r>
              <a:rPr lang="pl-PL" altLang="zh-CN" sz="1000" dirty="0"/>
              <a:t>x_res[1] = x[1].dot(u) + x_res[0].dot(v) + np.tanh(x_res[0].dot(w) + b)</a:t>
            </a:r>
          </a:p>
          <a:p>
            <a:pPr marL="0" indent="0">
              <a:buNone/>
            </a:pPr>
            <a:r>
              <a:rPr lang="pl-PL" altLang="zh-CN" sz="1000" dirty="0"/>
              <a:t>x_res[2] = x_res[0].dot(u) + x_res[1].dot(v) + np.tanh(x_res[1].dot(w) + b)</a:t>
            </a:r>
          </a:p>
          <a:p>
            <a:pPr marL="0" indent="0">
              <a:buNone/>
            </a:pPr>
            <a:r>
              <a:rPr lang="en-US" altLang="zh-CN" sz="1000" b="1" dirty="0"/>
              <a:t>for </a:t>
            </a:r>
            <a:r>
              <a:rPr lang="en-US" altLang="zh-CN" sz="1000" dirty="0" err="1"/>
              <a:t>i</a:t>
            </a:r>
            <a:r>
              <a:rPr lang="en-US" altLang="zh-CN" sz="1000" dirty="0"/>
              <a:t> </a:t>
            </a:r>
            <a:r>
              <a:rPr lang="en-US" altLang="zh-CN" sz="1000" b="1" dirty="0"/>
              <a:t>in </a:t>
            </a:r>
            <a:r>
              <a:rPr lang="en-US" altLang="zh-CN" sz="1000" dirty="0"/>
              <a:t>range(2, 10):</a:t>
            </a:r>
          </a:p>
          <a:p>
            <a:pPr marL="0" indent="0">
              <a:buNone/>
            </a:pPr>
            <a:r>
              <a:rPr lang="pl-PL" altLang="zh-CN" sz="1000" dirty="0"/>
              <a:t>x_res[i] = (x_res[i - 2].dot(u) + x_res[i - 1].dot(v) +</a:t>
            </a:r>
          </a:p>
          <a:p>
            <a:pPr marL="0" indent="0">
              <a:buNone/>
            </a:pPr>
            <a:r>
              <a:rPr lang="en-US" altLang="zh-CN" sz="1000" dirty="0" err="1"/>
              <a:t>np.tanh</a:t>
            </a:r>
            <a:r>
              <a:rPr lang="en-US" altLang="zh-CN" sz="1000" dirty="0"/>
              <a:t>(</a:t>
            </a:r>
            <a:r>
              <a:rPr lang="en-US" altLang="zh-CN" sz="1000" dirty="0" err="1"/>
              <a:t>x_res</a:t>
            </a:r>
            <a:r>
              <a:rPr lang="en-US" altLang="zh-CN" sz="1000" dirty="0"/>
              <a:t>[</a:t>
            </a:r>
            <a:r>
              <a:rPr lang="en-US" altLang="zh-CN" sz="1000" dirty="0" err="1"/>
              <a:t>i</a:t>
            </a:r>
            <a:r>
              <a:rPr lang="en-US" altLang="zh-CN" sz="1000" dirty="0"/>
              <a:t> - 1].dot(w) + b))</a:t>
            </a:r>
          </a:p>
          <a:p>
            <a:pPr marL="0" indent="0">
              <a:buNone/>
            </a:pPr>
            <a:r>
              <a:rPr lang="en-US" altLang="zh-CN" sz="1000" b="1" dirty="0"/>
              <a:t>print </a:t>
            </a:r>
            <a:r>
              <a:rPr lang="en-US" altLang="zh-CN" sz="1000" dirty="0" err="1"/>
              <a:t>x_res</a:t>
            </a:r>
            <a:endParaRPr lang="zh-CN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28522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1501</Words>
  <Application>Microsoft Office PowerPoint</Application>
  <PresentationFormat>宽屏</PresentationFormat>
  <Paragraphs>211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3" baseType="lpstr">
      <vt:lpstr>宋体</vt:lpstr>
      <vt:lpstr>Arial</vt:lpstr>
      <vt:lpstr>Calibri</vt:lpstr>
      <vt:lpstr>Calibri Light</vt:lpstr>
      <vt:lpstr>Wingdings</vt:lpstr>
      <vt:lpstr>Office 主题</vt:lpstr>
      <vt:lpstr>Theano-Basic</vt:lpstr>
      <vt:lpstr>Theano-Basic</vt:lpstr>
      <vt:lpstr>Theano-Basic</vt:lpstr>
      <vt:lpstr>Theano-Basic</vt:lpstr>
      <vt:lpstr>Theano-Basic</vt:lpstr>
      <vt:lpstr>Theano-Basic</vt:lpstr>
      <vt:lpstr>Theano-Basic</vt:lpstr>
      <vt:lpstr>Theano-Basic</vt:lpstr>
      <vt:lpstr>Theano-Basic</vt:lpstr>
      <vt:lpstr>Theano-Basic</vt:lpstr>
      <vt:lpstr>Theano-Basic</vt:lpstr>
      <vt:lpstr>Theano-Basic</vt:lpstr>
      <vt:lpstr>Theano-Basic</vt:lpstr>
      <vt:lpstr>Theano-Basic</vt:lpstr>
      <vt:lpstr>Theano-Basic</vt:lpstr>
      <vt:lpstr>Theano-Basic</vt:lpstr>
      <vt:lpstr>Theano-Basic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Theano-RBM</dc:title>
  <dc:creator>xxx</dc:creator>
  <cp:lastModifiedBy>xxx</cp:lastModifiedBy>
  <cp:revision>29</cp:revision>
  <dcterms:created xsi:type="dcterms:W3CDTF">2015-08-06T07:35:25Z</dcterms:created>
  <dcterms:modified xsi:type="dcterms:W3CDTF">2015-08-07T04:57:19Z</dcterms:modified>
</cp:coreProperties>
</file>